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56" r:id="rId3"/>
    <p:sldId id="257" r:id="rId4"/>
    <p:sldId id="261" r:id="rId5"/>
    <p:sldId id="264" r:id="rId6"/>
    <p:sldId id="265" r:id="rId7"/>
    <p:sldId id="266" r:id="rId8"/>
    <p:sldId id="267" r:id="rId9"/>
    <p:sldId id="269" r:id="rId10"/>
    <p:sldId id="268" r:id="rId11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41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11/17/2014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9" y="630309"/>
            <a:ext cx="2872913" cy="66624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94703" y="2603157"/>
            <a:ext cx="84520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Moving Public Service Delivery into the Digital Age</a:t>
            </a:r>
            <a:endParaRPr lang="en-AU" sz="4000" b="1" dirty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97428" y="4948088"/>
            <a:ext cx="5815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 smtClean="0">
                <a:solidFill>
                  <a:schemeClr val="bg1"/>
                </a:solidFill>
              </a:rPr>
              <a:t>Jim Wyatt, November 2014</a:t>
            </a:r>
            <a:endParaRPr lang="en-AU" sz="20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6301" y="5444439"/>
            <a:ext cx="2154672" cy="36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626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9" y="630309"/>
            <a:ext cx="2872913" cy="66624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14766" y="1521505"/>
            <a:ext cx="1014635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600" dirty="0" smtClean="0">
                <a:solidFill>
                  <a:schemeClr val="bg1"/>
                </a:solidFill>
              </a:rPr>
              <a:t>Thank you &amp; Questions</a:t>
            </a:r>
            <a:endParaRPr lang="en-A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351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9" y="630309"/>
            <a:ext cx="2872913" cy="666243"/>
          </a:xfrm>
          <a:prstGeom prst="rect">
            <a:avLst/>
          </a:prstGeom>
        </p:spPr>
      </p:pic>
      <p:sp>
        <p:nvSpPr>
          <p:cNvPr id="10" name="Rectangle 1026"/>
          <p:cNvSpPr txBox="1">
            <a:spLocks noChangeArrowheads="1"/>
          </p:cNvSpPr>
          <p:nvPr/>
        </p:nvSpPr>
        <p:spPr bwMode="gray">
          <a:xfrm>
            <a:off x="1529320" y="1764785"/>
            <a:ext cx="9270485" cy="773113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sz="1400" dirty="0" smtClean="0"/>
              <a:t>The IBIS World report </a:t>
            </a:r>
            <a:r>
              <a:rPr lang="en-US" altLang="en-US" sz="1400" b="1" i="1" dirty="0" smtClean="0"/>
              <a:t>Snapshot of Australia’s Digital Future to 2050</a:t>
            </a:r>
            <a:r>
              <a:rPr lang="en-US" altLang="en-US" sz="1400" dirty="0" smtClean="0"/>
              <a:t>, predicts that </a:t>
            </a:r>
            <a:r>
              <a:rPr lang="en-AU" altLang="en-US" sz="1400" dirty="0" smtClean="0"/>
              <a:t>70% of Australia’s 509 industries will benefit from generalised productivity gains through high speed broadband, leading to the transformation of their business models. </a:t>
            </a:r>
            <a:endParaRPr lang="en-US" altLang="en-US" sz="14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1529319" y="2828836"/>
            <a:ext cx="92704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4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Deloitte’s 2012 report </a:t>
            </a:r>
            <a:r>
              <a:rPr lang="en-US" altLang="en-US" sz="1400" b="1" i="1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Digital Disruption Short Fuse, Big Bang</a:t>
            </a:r>
            <a:r>
              <a:rPr lang="en-US" altLang="en-US" sz="14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indicated </a:t>
            </a:r>
            <a:r>
              <a:rPr lang="en-AU" altLang="en-US" sz="14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nearly 48% of all organisations </a:t>
            </a:r>
            <a:r>
              <a:rPr lang="en-AU" altLang="en-US" sz="1400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plan </a:t>
            </a:r>
            <a:r>
              <a:rPr lang="en-AU" altLang="en-US" sz="14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to offer mobile apps to customers within three to five years, up from 18%. </a:t>
            </a:r>
            <a:endParaRPr lang="en-AU" sz="1400" dirty="0">
              <a:solidFill>
                <a:schemeClr val="bg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9318" y="3684011"/>
            <a:ext cx="927048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Those communities that understand, adapt, share and ultimately exploit digital infrastructure and technology are more likely to achieve greater social and economic outcomes.  </a:t>
            </a:r>
            <a:r>
              <a:rPr lang="en-AU" sz="1000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WA Digital Economy Framework, 2012.</a:t>
            </a:r>
            <a:endParaRPr lang="en-AU" sz="1000" dirty="0">
              <a:solidFill>
                <a:schemeClr val="bg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16560" y="4693074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Can Government afford to sit on the sidelines and watch this occur around them?  </a:t>
            </a:r>
            <a:endParaRPr lang="en-AU" sz="16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54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9" y="630309"/>
            <a:ext cx="2872913" cy="66624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51005" y="1856771"/>
            <a:ext cx="96794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u="sng" dirty="0" smtClean="0">
                <a:solidFill>
                  <a:schemeClr val="bg1"/>
                </a:solidFill>
              </a:rPr>
              <a:t>The big challenges facing the Australian Government over the next decade</a:t>
            </a:r>
            <a:r>
              <a:rPr lang="en-AU" dirty="0" smtClean="0">
                <a:solidFill>
                  <a:schemeClr val="bg1"/>
                </a:solidFill>
              </a:rPr>
              <a:t>:</a:t>
            </a:r>
          </a:p>
          <a:p>
            <a:endParaRPr lang="en-AU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>
                <a:solidFill>
                  <a:schemeClr val="bg1"/>
                </a:solidFill>
              </a:rPr>
              <a:t>Exponential increase in demand for public services – retirement of the baby boomers, increased life expectancy, growing pains requiring expanded infrastructure and impacts of climate change.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>
                <a:solidFill>
                  <a:schemeClr val="bg1"/>
                </a:solidFill>
              </a:rPr>
              <a:t>People are more informed, with higher </a:t>
            </a:r>
            <a:r>
              <a:rPr lang="en-AU" dirty="0" smtClean="0">
                <a:solidFill>
                  <a:schemeClr val="bg1"/>
                </a:solidFill>
              </a:rPr>
              <a:t>expectations </a:t>
            </a:r>
            <a:r>
              <a:rPr lang="en-AU" dirty="0" smtClean="0">
                <a:solidFill>
                  <a:schemeClr val="bg1"/>
                </a:solidFill>
              </a:rPr>
              <a:t>– </a:t>
            </a:r>
            <a:r>
              <a:rPr lang="en-AU" i="1" dirty="0" smtClean="0">
                <a:solidFill>
                  <a:schemeClr val="bg1"/>
                </a:solidFill>
              </a:rPr>
              <a:t>the Now Generation.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i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>
                <a:solidFill>
                  <a:schemeClr val="bg1"/>
                </a:solidFill>
              </a:rPr>
              <a:t>Public revenues are not keeping pace.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42735" y="4915495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A new </a:t>
            </a:r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public </a:t>
            </a:r>
            <a:r>
              <a:rPr lang="en-AU" sz="1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s</a:t>
            </a:r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ervice </a:t>
            </a:r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model is required.  </a:t>
            </a:r>
            <a:endParaRPr lang="en-AU" sz="16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763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9" y="630309"/>
            <a:ext cx="2872913" cy="66624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14766" y="1867496"/>
            <a:ext cx="1014635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600" dirty="0" smtClean="0">
                <a:solidFill>
                  <a:schemeClr val="bg1"/>
                </a:solidFill>
              </a:rPr>
              <a:t>The big technology trends are having a profound impact on the Private Sector and this has spilt over to the Public Sector. But Government still lags Industry. </a:t>
            </a:r>
          </a:p>
          <a:p>
            <a:endParaRPr lang="en-AU" sz="1600" dirty="0">
              <a:solidFill>
                <a:schemeClr val="bg1"/>
              </a:solidFill>
            </a:endParaRPr>
          </a:p>
          <a:p>
            <a:r>
              <a:rPr lang="en-AU" sz="1600" dirty="0" smtClean="0">
                <a:solidFill>
                  <a:srgbClr val="92D050"/>
                </a:solidFill>
              </a:rPr>
              <a:t>Cloud:</a:t>
            </a:r>
            <a:r>
              <a:rPr lang="en-AU" sz="1600" dirty="0" smtClean="0">
                <a:solidFill>
                  <a:schemeClr val="bg1"/>
                </a:solidFill>
              </a:rPr>
              <a:t> Cost driven and finally shrugging off the privacy paralysis.</a:t>
            </a:r>
          </a:p>
          <a:p>
            <a:endParaRPr lang="en-AU" sz="1600" dirty="0">
              <a:solidFill>
                <a:schemeClr val="bg1"/>
              </a:solidFill>
            </a:endParaRPr>
          </a:p>
          <a:p>
            <a:r>
              <a:rPr lang="en-AU" sz="1600" dirty="0" smtClean="0">
                <a:solidFill>
                  <a:srgbClr val="FFFF00"/>
                </a:solidFill>
              </a:rPr>
              <a:t>Big Data: </a:t>
            </a:r>
            <a:r>
              <a:rPr lang="en-AU" sz="1600" dirty="0" smtClean="0">
                <a:solidFill>
                  <a:schemeClr val="bg1"/>
                </a:solidFill>
              </a:rPr>
              <a:t>Yet to truly deliver in shaping policy and strategy.</a:t>
            </a:r>
          </a:p>
          <a:p>
            <a:endParaRPr lang="en-AU" sz="1600" dirty="0">
              <a:solidFill>
                <a:schemeClr val="bg1"/>
              </a:solidFill>
            </a:endParaRPr>
          </a:p>
          <a:p>
            <a:r>
              <a:rPr lang="en-AU" sz="1600" dirty="0" smtClean="0">
                <a:solidFill>
                  <a:srgbClr val="C00000"/>
                </a:solidFill>
              </a:rPr>
              <a:t>Mobility:</a:t>
            </a:r>
            <a:r>
              <a:rPr lang="en-AU" sz="1600" dirty="0" smtClean="0">
                <a:solidFill>
                  <a:schemeClr val="bg1"/>
                </a:solidFill>
              </a:rPr>
              <a:t> The most mature with over 66 Apps promoted on the “Services” website.</a:t>
            </a:r>
          </a:p>
          <a:p>
            <a:endParaRPr lang="en-AU" sz="1600" dirty="0">
              <a:solidFill>
                <a:schemeClr val="bg1"/>
              </a:solidFill>
            </a:endParaRPr>
          </a:p>
          <a:p>
            <a:r>
              <a:rPr lang="en-AU" sz="1600" dirty="0" smtClean="0">
                <a:solidFill>
                  <a:srgbClr val="00B0F0"/>
                </a:solidFill>
              </a:rPr>
              <a:t>Social Media &amp; Networking: </a:t>
            </a:r>
            <a:r>
              <a:rPr lang="en-AU" sz="1600" dirty="0" smtClean="0">
                <a:solidFill>
                  <a:schemeClr val="bg1"/>
                </a:solidFill>
              </a:rPr>
              <a:t>Yet to wake up to the collaboration and skill sharing potential.</a:t>
            </a:r>
          </a:p>
          <a:p>
            <a:endParaRPr lang="en-AU" sz="1600" dirty="0">
              <a:solidFill>
                <a:schemeClr val="bg1"/>
              </a:solidFill>
            </a:endParaRPr>
          </a:p>
          <a:p>
            <a:r>
              <a:rPr lang="en-AU" sz="1600" dirty="0" smtClean="0">
                <a:solidFill>
                  <a:srgbClr val="FFC000"/>
                </a:solidFill>
              </a:rPr>
              <a:t>BYOD, BYON, BYOA: </a:t>
            </a:r>
            <a:r>
              <a:rPr lang="en-AU" sz="1600" dirty="0" smtClean="0">
                <a:solidFill>
                  <a:schemeClr val="bg1"/>
                </a:solidFill>
              </a:rPr>
              <a:t>Another cost strategy focus rather than a productivity and retention approach.</a:t>
            </a:r>
          </a:p>
          <a:p>
            <a:endParaRPr lang="en-AU" sz="1600" dirty="0">
              <a:solidFill>
                <a:schemeClr val="bg1"/>
              </a:solidFill>
            </a:endParaRPr>
          </a:p>
          <a:p>
            <a:endParaRPr lang="en-A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486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9" y="630309"/>
            <a:ext cx="2872913" cy="66624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14766" y="1867496"/>
            <a:ext cx="1014635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600" dirty="0" smtClean="0">
                <a:solidFill>
                  <a:schemeClr val="bg1"/>
                </a:solidFill>
              </a:rPr>
              <a:t>What could the Australian Government accomplish if it embarked on a comprehensive program based around digital technologies and practices? </a:t>
            </a:r>
          </a:p>
          <a:p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AU" sz="1600" dirty="0">
                <a:solidFill>
                  <a:schemeClr val="bg1"/>
                </a:solidFill>
              </a:rPr>
              <a:t>It </a:t>
            </a:r>
            <a:r>
              <a:rPr lang="en-AU" sz="1600" dirty="0" smtClean="0">
                <a:solidFill>
                  <a:schemeClr val="bg1"/>
                </a:solidFill>
              </a:rPr>
              <a:t>would </a:t>
            </a:r>
            <a:r>
              <a:rPr lang="en-AU" sz="1600" dirty="0">
                <a:solidFill>
                  <a:schemeClr val="bg1"/>
                </a:solidFill>
              </a:rPr>
              <a:t>become better informed </a:t>
            </a:r>
            <a:r>
              <a:rPr lang="en-AU" sz="1600" dirty="0" smtClean="0">
                <a:solidFill>
                  <a:schemeClr val="bg1"/>
                </a:solidFill>
              </a:rPr>
              <a:t>leading to improved </a:t>
            </a:r>
            <a:r>
              <a:rPr lang="en-AU" sz="1600" dirty="0">
                <a:solidFill>
                  <a:schemeClr val="bg1"/>
                </a:solidFill>
              </a:rPr>
              <a:t>public policy decisions by exploiting the vast data resources it retains and continues to collect.</a:t>
            </a:r>
          </a:p>
          <a:p>
            <a:pPr marL="342900" indent="-342900">
              <a:buAutoNum type="arabicPeriod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AU" sz="1600" dirty="0" smtClean="0">
                <a:solidFill>
                  <a:schemeClr val="bg1"/>
                </a:solidFill>
              </a:rPr>
              <a:t>It could act </a:t>
            </a:r>
            <a:r>
              <a:rPr lang="en-AU" sz="1600" dirty="0">
                <a:solidFill>
                  <a:schemeClr val="bg1"/>
                </a:solidFill>
              </a:rPr>
              <a:t>in a more efficient and productive manner, by </a:t>
            </a:r>
            <a:r>
              <a:rPr lang="en-AU" sz="1600" dirty="0" smtClean="0">
                <a:solidFill>
                  <a:schemeClr val="bg1"/>
                </a:solidFill>
              </a:rPr>
              <a:t>reducing waste and cutting labour intensive and repetitive practices, to </a:t>
            </a:r>
            <a:r>
              <a:rPr lang="en-AU" sz="1600" dirty="0">
                <a:solidFill>
                  <a:schemeClr val="bg1"/>
                </a:solidFill>
              </a:rPr>
              <a:t>deliver greater value to the public.</a:t>
            </a:r>
          </a:p>
          <a:p>
            <a:pPr marL="342900" indent="-342900">
              <a:buAutoNum type="arabicPeriod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AU" sz="1600" dirty="0" smtClean="0">
                <a:solidFill>
                  <a:schemeClr val="bg1"/>
                </a:solidFill>
              </a:rPr>
              <a:t>It can achieve </a:t>
            </a:r>
            <a:r>
              <a:rPr lang="en-AU" sz="1600" dirty="0">
                <a:solidFill>
                  <a:schemeClr val="bg1"/>
                </a:solidFill>
              </a:rPr>
              <a:t>higher returns on its </a:t>
            </a:r>
            <a:r>
              <a:rPr lang="en-AU" sz="1600" dirty="0" smtClean="0">
                <a:solidFill>
                  <a:schemeClr val="bg1"/>
                </a:solidFill>
              </a:rPr>
              <a:t>investments </a:t>
            </a:r>
            <a:r>
              <a:rPr lang="en-AU" sz="1600" dirty="0">
                <a:solidFill>
                  <a:schemeClr val="bg1"/>
                </a:solidFill>
              </a:rPr>
              <a:t>by </a:t>
            </a:r>
            <a:r>
              <a:rPr lang="en-AU" sz="1600" dirty="0" smtClean="0">
                <a:solidFill>
                  <a:schemeClr val="bg1"/>
                </a:solidFill>
              </a:rPr>
              <a:t>better monitoring </a:t>
            </a:r>
            <a:r>
              <a:rPr lang="en-AU" sz="1600" dirty="0">
                <a:solidFill>
                  <a:schemeClr val="bg1"/>
                </a:solidFill>
              </a:rPr>
              <a:t>and managing the life cycle of its infrastructure, assets  and facilities. </a:t>
            </a:r>
          </a:p>
          <a:p>
            <a:endParaRPr lang="en-AU" sz="16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42735" y="4915495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It could create a new </a:t>
            </a:r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public </a:t>
            </a:r>
            <a:r>
              <a:rPr lang="en-AU" sz="16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s</a:t>
            </a:r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ervice </a:t>
            </a:r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model and address the challenges it faces.  </a:t>
            </a:r>
            <a:endParaRPr lang="en-AU" sz="16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706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9" y="630309"/>
            <a:ext cx="2872913" cy="66624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14766" y="1521505"/>
            <a:ext cx="1014635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600" dirty="0" smtClean="0">
                <a:solidFill>
                  <a:schemeClr val="bg1"/>
                </a:solidFill>
              </a:rPr>
              <a:t>Sounds easy but what's the catch? The Australian Government would have to do things differently.</a:t>
            </a:r>
          </a:p>
          <a:p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AU" sz="1600" dirty="0" smtClean="0">
                <a:solidFill>
                  <a:schemeClr val="bg1"/>
                </a:solidFill>
              </a:rPr>
              <a:t>Firstly, there would need to be a shift away from expecting CIO’s to drive such an agenda and put the emphasis on line management and divisional executives. This would require a need for digital enlightenment for many.</a:t>
            </a: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AU" sz="1600" dirty="0" smtClean="0">
                <a:solidFill>
                  <a:schemeClr val="bg1"/>
                </a:solidFill>
              </a:rPr>
              <a:t>Secondly, it would require a move away from ridged protocols that have shaped the current </a:t>
            </a:r>
            <a:r>
              <a:rPr lang="en-AU" sz="1600" dirty="0" smtClean="0">
                <a:solidFill>
                  <a:schemeClr val="bg1"/>
                </a:solidFill>
              </a:rPr>
              <a:t>public </a:t>
            </a:r>
            <a:r>
              <a:rPr lang="en-AU" sz="1600" dirty="0">
                <a:solidFill>
                  <a:schemeClr val="bg1"/>
                </a:solidFill>
              </a:rPr>
              <a:t>s</a:t>
            </a:r>
            <a:r>
              <a:rPr lang="en-AU" sz="1600" dirty="0" smtClean="0">
                <a:solidFill>
                  <a:schemeClr val="bg1"/>
                </a:solidFill>
              </a:rPr>
              <a:t>ector </a:t>
            </a:r>
            <a:r>
              <a:rPr lang="en-AU" sz="1600" dirty="0" smtClean="0">
                <a:solidFill>
                  <a:schemeClr val="bg1"/>
                </a:solidFill>
              </a:rPr>
              <a:t>and the adoption of new paradigms in a similar way </a:t>
            </a:r>
            <a:r>
              <a:rPr lang="en-AU" sz="1600" dirty="0" smtClean="0">
                <a:solidFill>
                  <a:schemeClr val="bg1"/>
                </a:solidFill>
              </a:rPr>
              <a:t>to what </a:t>
            </a:r>
            <a:r>
              <a:rPr lang="en-AU" sz="1600" dirty="0" smtClean="0">
                <a:solidFill>
                  <a:schemeClr val="bg1"/>
                </a:solidFill>
              </a:rPr>
              <a:t>the private Sector has already embarked upon.</a:t>
            </a: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AU" sz="1600" dirty="0" smtClean="0">
                <a:solidFill>
                  <a:schemeClr val="bg1"/>
                </a:solidFill>
              </a:rPr>
              <a:t>And thirdly, it would require an open mind to </a:t>
            </a:r>
            <a:r>
              <a:rPr lang="en-AU" sz="1600" dirty="0" smtClean="0">
                <a:solidFill>
                  <a:schemeClr val="bg1"/>
                </a:solidFill>
              </a:rPr>
              <a:t>world’s best practice, which </a:t>
            </a:r>
            <a:r>
              <a:rPr lang="en-AU" sz="1600" dirty="0" smtClean="0">
                <a:solidFill>
                  <a:schemeClr val="bg1"/>
                </a:solidFill>
              </a:rPr>
              <a:t>is</a:t>
            </a:r>
            <a:r>
              <a:rPr lang="en-AU" sz="1600" dirty="0" smtClean="0">
                <a:solidFill>
                  <a:schemeClr val="bg1"/>
                </a:solidFill>
              </a:rPr>
              <a:t> </a:t>
            </a:r>
            <a:r>
              <a:rPr lang="en-AU" sz="1600" dirty="0" smtClean="0">
                <a:solidFill>
                  <a:schemeClr val="bg1"/>
                </a:solidFill>
              </a:rPr>
              <a:t>already being adopted in other countries such as the UK, Europe and the US. </a:t>
            </a:r>
            <a:endParaRPr lang="en-AU" sz="1600" dirty="0">
              <a:solidFill>
                <a:schemeClr val="bg1"/>
              </a:solidFill>
            </a:endParaRPr>
          </a:p>
          <a:p>
            <a:endParaRPr lang="en-AU" sz="16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42735" y="4915495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Fuji Xerox Australia is ideally placed to act as a </a:t>
            </a:r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digital thought leader and partner </a:t>
            </a:r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with the Australian Government, to implement such a </a:t>
            </a:r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future</a:t>
            </a:r>
            <a:r>
              <a:rPr lang="en-AU" sz="1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.  </a:t>
            </a:r>
            <a:endParaRPr lang="en-AU" sz="16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731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9" y="630309"/>
            <a:ext cx="2872913" cy="66624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14766" y="1521505"/>
            <a:ext cx="1014635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600" b="1" u="sng" dirty="0" smtClean="0">
                <a:solidFill>
                  <a:schemeClr val="bg1"/>
                </a:solidFill>
              </a:rPr>
              <a:t>The Strategic Plan: </a:t>
            </a:r>
          </a:p>
          <a:p>
            <a:endParaRPr lang="en-AU" sz="1600" b="1" u="sng" dirty="0">
              <a:solidFill>
                <a:schemeClr val="bg1"/>
              </a:solidFill>
            </a:endParaRPr>
          </a:p>
          <a:p>
            <a:r>
              <a:rPr lang="en-AU" sz="1600" dirty="0" smtClean="0">
                <a:solidFill>
                  <a:schemeClr val="bg1"/>
                </a:solidFill>
              </a:rPr>
              <a:t>I </a:t>
            </a:r>
            <a:r>
              <a:rPr lang="en-AU" sz="1600" dirty="0" smtClean="0">
                <a:solidFill>
                  <a:schemeClr val="bg1"/>
                </a:solidFill>
              </a:rPr>
              <a:t>would propose the following strategic initiatives to engage the Australian Government in moving down this pathway:</a:t>
            </a:r>
          </a:p>
          <a:p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Establish a Digital Pavilion in Canberra, in partnership with other industry partners, to showcase world class innovation and technology, focussed on public sector transformation.</a:t>
            </a: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Host a series (quarterly) of summits to explore case studies of public service delivery and public policy transformed through the exploitation of digital technologies .</a:t>
            </a: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Position FXA as a major sponsor and partner in such activities as </a:t>
            </a:r>
            <a:r>
              <a:rPr lang="en-AU" sz="1600" dirty="0" err="1" smtClean="0">
                <a:solidFill>
                  <a:schemeClr val="bg1"/>
                </a:solidFill>
              </a:rPr>
              <a:t>Gov</a:t>
            </a:r>
            <a:r>
              <a:rPr lang="en-AU" sz="1600" dirty="0" smtClean="0">
                <a:solidFill>
                  <a:schemeClr val="bg1"/>
                </a:solidFill>
              </a:rPr>
              <a:t> Hack, Open Source Data and </a:t>
            </a:r>
            <a:r>
              <a:rPr lang="en-AU" sz="1600" dirty="0" err="1" smtClean="0">
                <a:solidFill>
                  <a:schemeClr val="bg1"/>
                </a:solidFill>
              </a:rPr>
              <a:t>mGovernment</a:t>
            </a:r>
            <a:r>
              <a:rPr lang="en-AU" sz="1600" dirty="0" smtClean="0">
                <a:solidFill>
                  <a:schemeClr val="bg1"/>
                </a:solidFill>
              </a:rPr>
              <a:t> programs.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Sponsor a Big Data Challenge competition along the lines of “</a:t>
            </a:r>
            <a:r>
              <a:rPr lang="en-AU" sz="1600" dirty="0" err="1" smtClean="0">
                <a:solidFill>
                  <a:schemeClr val="bg1"/>
                </a:solidFill>
              </a:rPr>
              <a:t>Kaggle</a:t>
            </a:r>
            <a:r>
              <a:rPr lang="en-AU" sz="1600" dirty="0" smtClean="0">
                <a:solidFill>
                  <a:schemeClr val="bg1"/>
                </a:solidFill>
              </a:rPr>
              <a:t>”, to promote Crowd-sourced solutions to long running policy issues.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Look to leading a targeted group of Government executives on a study tour of Digital Transformation in the UK. </a:t>
            </a:r>
            <a:endParaRPr lang="en-AU" sz="1600" dirty="0">
              <a:solidFill>
                <a:schemeClr val="bg1"/>
              </a:solidFill>
            </a:endParaRPr>
          </a:p>
          <a:p>
            <a:endParaRPr lang="en-A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963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9" y="630309"/>
            <a:ext cx="2872913" cy="66624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14766" y="1521505"/>
            <a:ext cx="101463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600" dirty="0" smtClean="0">
                <a:solidFill>
                  <a:schemeClr val="bg1"/>
                </a:solidFill>
              </a:rPr>
              <a:t>I would also look to implement the following supplementary initiatives to position FXA as a national leader within the Digital Government space:</a:t>
            </a:r>
          </a:p>
          <a:p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Establish an online presence focused on </a:t>
            </a:r>
            <a:r>
              <a:rPr lang="en-AU" sz="1600" dirty="0" smtClean="0">
                <a:solidFill>
                  <a:schemeClr val="bg1"/>
                </a:solidFill>
              </a:rPr>
              <a:t>Digital </a:t>
            </a:r>
            <a:r>
              <a:rPr lang="en-AU" sz="1600" dirty="0" smtClean="0">
                <a:solidFill>
                  <a:schemeClr val="bg1"/>
                </a:solidFill>
              </a:rPr>
              <a:t>Government where agencies </a:t>
            </a:r>
            <a:r>
              <a:rPr lang="en-AU" sz="1600" dirty="0" smtClean="0">
                <a:solidFill>
                  <a:schemeClr val="bg1"/>
                </a:solidFill>
              </a:rPr>
              <a:t>could </a:t>
            </a:r>
            <a:r>
              <a:rPr lang="en-AU" sz="1600" dirty="0" smtClean="0">
                <a:solidFill>
                  <a:schemeClr val="bg1"/>
                </a:solidFill>
              </a:rPr>
              <a:t>share ideas, tips, experiences and resources.</a:t>
            </a: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Participate in the </a:t>
            </a:r>
            <a:r>
              <a:rPr lang="en-AU" sz="1600" dirty="0" smtClean="0">
                <a:solidFill>
                  <a:schemeClr val="bg1"/>
                </a:solidFill>
              </a:rPr>
              <a:t>“</a:t>
            </a:r>
            <a:r>
              <a:rPr lang="en-AU" sz="1600" dirty="0" err="1" smtClean="0">
                <a:solidFill>
                  <a:schemeClr val="bg1"/>
                </a:solidFill>
              </a:rPr>
              <a:t>FutureGov</a:t>
            </a:r>
            <a:r>
              <a:rPr lang="en-AU" sz="1600" dirty="0" smtClean="0">
                <a:solidFill>
                  <a:schemeClr val="bg1"/>
                </a:solidFill>
              </a:rPr>
              <a:t>” </a:t>
            </a:r>
            <a:r>
              <a:rPr lang="en-AU" sz="1600" dirty="0" smtClean="0">
                <a:solidFill>
                  <a:schemeClr val="bg1"/>
                </a:solidFill>
              </a:rPr>
              <a:t>program here in Australia.</a:t>
            </a: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Seek out speaking engagements </a:t>
            </a:r>
            <a:r>
              <a:rPr lang="en-AU" sz="1600" dirty="0" smtClean="0">
                <a:solidFill>
                  <a:schemeClr val="bg1"/>
                </a:solidFill>
              </a:rPr>
              <a:t>involving</a:t>
            </a:r>
            <a:r>
              <a:rPr lang="en-AU" sz="1600" dirty="0" smtClean="0">
                <a:solidFill>
                  <a:schemeClr val="bg1"/>
                </a:solidFill>
              </a:rPr>
              <a:t> </a:t>
            </a:r>
            <a:r>
              <a:rPr lang="en-AU" sz="1600" dirty="0" smtClean="0">
                <a:solidFill>
                  <a:schemeClr val="bg1"/>
                </a:solidFill>
              </a:rPr>
              <a:t>public sector based </a:t>
            </a:r>
            <a:r>
              <a:rPr lang="en-AU" sz="1600" dirty="0" smtClean="0">
                <a:solidFill>
                  <a:schemeClr val="bg1"/>
                </a:solidFill>
              </a:rPr>
              <a:t>events.</a:t>
            </a:r>
            <a:endParaRPr lang="en-AU" sz="16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Produce articles for the Institute of Public Administration Australia </a:t>
            </a:r>
            <a:r>
              <a:rPr lang="en-AU" sz="1600" dirty="0" smtClean="0">
                <a:solidFill>
                  <a:schemeClr val="bg1"/>
                </a:solidFill>
              </a:rPr>
              <a:t>(IPAA) Journal</a:t>
            </a:r>
            <a:r>
              <a:rPr lang="en-AU" sz="16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Participate </a:t>
            </a:r>
            <a:r>
              <a:rPr lang="en-AU" sz="1600" dirty="0" smtClean="0">
                <a:solidFill>
                  <a:schemeClr val="bg1"/>
                </a:solidFill>
              </a:rPr>
              <a:t>in online forums and groups associated with Public </a:t>
            </a:r>
            <a:r>
              <a:rPr lang="en-AU" sz="1600" dirty="0" smtClean="0">
                <a:solidFill>
                  <a:schemeClr val="bg1"/>
                </a:solidFill>
              </a:rPr>
              <a:t>Administration, which have a digital government focus. </a:t>
            </a:r>
            <a:endParaRPr lang="en-AU" sz="16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Engage various tertiary institutions providing programs in public policy and </a:t>
            </a:r>
            <a:r>
              <a:rPr lang="en-AU" sz="1600" dirty="0" smtClean="0">
                <a:solidFill>
                  <a:schemeClr val="bg1"/>
                </a:solidFill>
              </a:rPr>
              <a:t>administration, to incorporate digital transformation topics.</a:t>
            </a:r>
            <a:endParaRPr lang="en-AU" sz="1600" dirty="0">
              <a:solidFill>
                <a:schemeClr val="bg1"/>
              </a:solidFill>
            </a:endParaRPr>
          </a:p>
          <a:p>
            <a:endParaRPr lang="en-A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582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9" y="630309"/>
            <a:ext cx="2872913" cy="66624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14766" y="1521505"/>
            <a:ext cx="101463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600" dirty="0" smtClean="0">
                <a:solidFill>
                  <a:schemeClr val="bg1"/>
                </a:solidFill>
              </a:rPr>
              <a:t>What does Jim Wyatt bring to the table for FXA:</a:t>
            </a:r>
            <a:endParaRPr lang="en-AU" sz="1600" dirty="0" smtClean="0">
              <a:solidFill>
                <a:schemeClr val="bg1"/>
              </a:solidFill>
            </a:endParaRPr>
          </a:p>
          <a:p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Over a decade working in Government, driving the digital economy and transformation agenda.</a:t>
            </a: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Extensive network of industry and Government contacts, working in and around the digital space</a:t>
            </a:r>
            <a:r>
              <a:rPr lang="en-AU" sz="1600" dirty="0" smtClean="0">
                <a:solidFill>
                  <a:schemeClr val="bg1"/>
                </a:solidFill>
              </a:rPr>
              <a:t>.</a:t>
            </a: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An unyielding passion for all things digital and to help Australia optimise the benefits from this</a:t>
            </a:r>
            <a:r>
              <a:rPr lang="en-AU" sz="1600" dirty="0" smtClean="0">
                <a:solidFill>
                  <a:schemeClr val="bg1"/>
                </a:solidFill>
              </a:rPr>
              <a:t>.</a:t>
            </a:r>
            <a:endParaRPr lang="en-AU" sz="16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A diverse strategic view of Government, shaped through numerous projects, strategies and activities, across three different States and the national arena</a:t>
            </a:r>
            <a:r>
              <a:rPr lang="en-AU" sz="1600" dirty="0" smtClean="0">
                <a:solidFill>
                  <a:schemeClr val="bg1"/>
                </a:solidFill>
              </a:rPr>
              <a:t>.</a:t>
            </a:r>
            <a:endParaRPr lang="en-AU" sz="16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Written and verbal communications skills, honed through professional development programs and ongoing management roles in the private and Public sectors, reaching back over 30 years, and </a:t>
            </a:r>
            <a:endParaRPr lang="en-AU" sz="16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16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1600" dirty="0" smtClean="0">
                <a:solidFill>
                  <a:schemeClr val="bg1"/>
                </a:solidFill>
              </a:rPr>
              <a:t>A continued thirst for knowledge and the exploration of innovative ways to enhance people’s lives through digital</a:t>
            </a:r>
            <a:r>
              <a:rPr lang="en-AU" sz="1600" dirty="0" smtClean="0">
                <a:solidFill>
                  <a:schemeClr val="bg1"/>
                </a:solidFill>
              </a:rPr>
              <a:t>.</a:t>
            </a:r>
            <a:endParaRPr lang="en-AU" sz="1600" dirty="0">
              <a:solidFill>
                <a:schemeClr val="bg1"/>
              </a:solidFill>
            </a:endParaRPr>
          </a:p>
          <a:p>
            <a:endParaRPr lang="en-A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151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4167</TotalTime>
  <Words>967</Words>
  <Application>Microsoft Office PowerPoint</Application>
  <PresentationFormat>Widescreen</PresentationFormat>
  <Paragraphs>81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 Boardroom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Improved Infrastructure &amp; Services</dc:title>
  <dc:creator>Jim</dc:creator>
  <cp:lastModifiedBy>Jim</cp:lastModifiedBy>
  <cp:revision>37</cp:revision>
  <cp:lastPrinted>2014-11-18T05:00:18Z</cp:lastPrinted>
  <dcterms:created xsi:type="dcterms:W3CDTF">2014-04-09T05:50:59Z</dcterms:created>
  <dcterms:modified xsi:type="dcterms:W3CDTF">2014-11-19T04:04:07Z</dcterms:modified>
</cp:coreProperties>
</file>