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5" r:id="rId2"/>
    <p:sldId id="299" r:id="rId3"/>
    <p:sldId id="325" r:id="rId4"/>
    <p:sldId id="333" r:id="rId5"/>
    <p:sldId id="335" r:id="rId6"/>
    <p:sldId id="336" r:id="rId7"/>
    <p:sldId id="337" r:id="rId8"/>
    <p:sldId id="321" r:id="rId9"/>
    <p:sldId id="339" r:id="rId10"/>
    <p:sldId id="322" r:id="rId11"/>
    <p:sldId id="344" r:id="rId12"/>
    <p:sldId id="340" r:id="rId13"/>
    <p:sldId id="338" r:id="rId14"/>
    <p:sldId id="343" r:id="rId15"/>
    <p:sldId id="341" r:id="rId16"/>
    <p:sldId id="342" r:id="rId17"/>
    <p:sldId id="327" r:id="rId18"/>
    <p:sldId id="330" r:id="rId19"/>
  </p:sldIdLst>
  <p:sldSz cx="12192000" cy="6858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9/5/2016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9/5/2016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9/5/2016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9/5/2016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9/5/2016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9/5/2016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9/5/2016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9/5/2016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9/5/2016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9/5/2016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9/5/2016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
              <a:schemeClr val="accent1">
                <a:lumMod val="5000"/>
                <a:lumOff val="95000"/>
              </a:schemeClr>
            </a:gs>
            <a:gs pos="74000">
              <a:schemeClr val="accent1">
                <a:lumMod val="45000"/>
                <a:lumOff val="55000"/>
              </a:schemeClr>
            </a:gs>
            <a:gs pos="41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9/5/2016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jim@optimidigital.com.au"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optimidigital.com.a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cooking-hacks.com/index.php/documentation/tutorials/waspmote" TargetMode="External"/><Relationship Id="rId3" Type="http://schemas.openxmlformats.org/officeDocument/2006/relationships/image" Target="../media/image9.png"/><Relationship Id="rId7" Type="http://schemas.openxmlformats.org/officeDocument/2006/relationships/hyperlink" Target="https://en.wikipedia.org/wiki/NarrowBand_IOT#cite_note-3GPP-1"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105" y="917105"/>
            <a:ext cx="5124082" cy="863773"/>
          </a:xfrm>
          <a:prstGeom prst="rect">
            <a:avLst/>
          </a:prstGeom>
        </p:spPr>
      </p:pic>
      <p:pic>
        <p:nvPicPr>
          <p:cNvPr id="7" name="Picture 2" descr="http://broadbandforthebush.com.au/wp-content/uploads/2014/06/TelSo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5587" y="5742217"/>
            <a:ext cx="19050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605" y="5866295"/>
            <a:ext cx="2872913" cy="666243"/>
          </a:xfrm>
          <a:prstGeom prst="rect">
            <a:avLst/>
          </a:prstGeom>
        </p:spPr>
      </p:pic>
      <p:sp>
        <p:nvSpPr>
          <p:cNvPr id="9" name="TextBox 8"/>
          <p:cNvSpPr txBox="1"/>
          <p:nvPr/>
        </p:nvSpPr>
        <p:spPr>
          <a:xfrm>
            <a:off x="1540477" y="2791052"/>
            <a:ext cx="8954528" cy="1077218"/>
          </a:xfrm>
          <a:prstGeom prst="rect">
            <a:avLst/>
          </a:prstGeom>
          <a:noFill/>
        </p:spPr>
        <p:txBody>
          <a:bodyPr wrap="square" rtlCol="0">
            <a:spAutoFit/>
          </a:bodyPr>
          <a:lstStyle/>
          <a:p>
            <a:pPr algn="ctr"/>
            <a:r>
              <a:rPr lang="en-AU" sz="3200" b="1" dirty="0" smtClean="0">
                <a:solidFill>
                  <a:srgbClr val="002060"/>
                </a:solidFill>
              </a:rPr>
              <a:t>Narrow Band Radio &amp; its  Role in Smart Communities</a:t>
            </a:r>
          </a:p>
        </p:txBody>
      </p:sp>
      <p:sp>
        <p:nvSpPr>
          <p:cNvPr id="10" name="TextBox 9"/>
          <p:cNvSpPr txBox="1"/>
          <p:nvPr/>
        </p:nvSpPr>
        <p:spPr>
          <a:xfrm>
            <a:off x="3414105" y="4652418"/>
            <a:ext cx="5367430" cy="523220"/>
          </a:xfrm>
          <a:prstGeom prst="rect">
            <a:avLst/>
          </a:prstGeom>
          <a:noFill/>
        </p:spPr>
        <p:txBody>
          <a:bodyPr wrap="square" rtlCol="0">
            <a:spAutoFit/>
          </a:bodyPr>
          <a:lstStyle/>
          <a:p>
            <a:r>
              <a:rPr lang="en-AU" sz="2800" dirty="0" smtClean="0">
                <a:solidFill>
                  <a:srgbClr val="002060"/>
                </a:solidFill>
              </a:rPr>
              <a:t>Jim Wyatt,  September 2016</a:t>
            </a:r>
            <a:endParaRPr lang="en-AU" sz="2800" dirty="0">
              <a:solidFill>
                <a:srgbClr val="002060"/>
              </a:solidFill>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8792" y="5599019"/>
            <a:ext cx="1580226" cy="120079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2629" y="5775552"/>
            <a:ext cx="2857500" cy="847725"/>
          </a:xfrm>
          <a:prstGeom prst="rect">
            <a:avLst/>
          </a:prstGeom>
        </p:spPr>
      </p:pic>
    </p:spTree>
    <p:extLst>
      <p:ext uri="{BB962C8B-B14F-4D97-AF65-F5344CB8AC3E}">
        <p14:creationId xmlns:p14="http://schemas.microsoft.com/office/powerpoint/2010/main" val="1765234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Narrowband option 2: NB-</a:t>
            </a:r>
            <a:r>
              <a:rPr lang="en-US" dirty="0" err="1" smtClean="0"/>
              <a:t>IoT</a:t>
            </a:r>
            <a:r>
              <a:rPr lang="en-US" dirty="0" smtClean="0"/>
              <a:t> (LTE)</a:t>
            </a:r>
            <a:endParaRPr lang="en-AU" dirty="0"/>
          </a:p>
        </p:txBody>
      </p:sp>
      <p:grpSp>
        <p:nvGrpSpPr>
          <p:cNvPr id="33" name="Group 32"/>
          <p:cNvGrpSpPr/>
          <p:nvPr/>
        </p:nvGrpSpPr>
        <p:grpSpPr>
          <a:xfrm>
            <a:off x="309286" y="2202154"/>
            <a:ext cx="11431382" cy="4591175"/>
            <a:chOff x="309286" y="2202154"/>
            <a:chExt cx="11431382" cy="4591175"/>
          </a:xfrm>
        </p:grpSpPr>
        <p:sp>
          <p:nvSpPr>
            <p:cNvPr id="25" name="Trapezoid 24"/>
            <p:cNvSpPr/>
            <p:nvPr/>
          </p:nvSpPr>
          <p:spPr>
            <a:xfrm rot="15951617">
              <a:off x="7827128" y="2879789"/>
              <a:ext cx="4591175" cy="3235905"/>
            </a:xfrm>
            <a:prstGeom prst="trapezoid">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86" y="3476366"/>
              <a:ext cx="2492638" cy="3110605"/>
            </a:xfrm>
            <a:prstGeom prst="rect">
              <a:avLst/>
            </a:prstGeom>
          </p:spPr>
        </p:pic>
        <p:cxnSp>
          <p:nvCxnSpPr>
            <p:cNvPr id="18" name="Straight Connector 17"/>
            <p:cNvCxnSpPr/>
            <p:nvPr/>
          </p:nvCxnSpPr>
          <p:spPr>
            <a:xfrm>
              <a:off x="5461686" y="2438400"/>
              <a:ext cx="8238" cy="4283676"/>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8423188" y="2405448"/>
              <a:ext cx="8238" cy="4283676"/>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3390511" y="3018834"/>
              <a:ext cx="1779373" cy="369332"/>
            </a:xfrm>
            <a:prstGeom prst="rect">
              <a:avLst/>
            </a:prstGeom>
            <a:noFill/>
          </p:spPr>
          <p:txBody>
            <a:bodyPr wrap="square" rtlCol="0">
              <a:spAutoFit/>
            </a:bodyPr>
            <a:lstStyle/>
            <a:p>
              <a:pPr algn="ctr"/>
              <a:r>
                <a:rPr lang="en-US" dirty="0" smtClean="0"/>
                <a:t>Cat 1</a:t>
              </a:r>
              <a:endParaRPr lang="en-AU" dirty="0"/>
            </a:p>
          </p:txBody>
        </p:sp>
        <p:sp>
          <p:nvSpPr>
            <p:cNvPr id="21" name="TextBox 20"/>
            <p:cNvSpPr txBox="1"/>
            <p:nvPr/>
          </p:nvSpPr>
          <p:spPr>
            <a:xfrm>
              <a:off x="6050273" y="3018834"/>
              <a:ext cx="1779373" cy="369332"/>
            </a:xfrm>
            <a:prstGeom prst="rect">
              <a:avLst/>
            </a:prstGeom>
            <a:noFill/>
          </p:spPr>
          <p:txBody>
            <a:bodyPr wrap="square" rtlCol="0">
              <a:spAutoFit/>
            </a:bodyPr>
            <a:lstStyle/>
            <a:p>
              <a:pPr algn="ctr"/>
              <a:r>
                <a:rPr lang="en-US" dirty="0" smtClean="0"/>
                <a:t>Cat </a:t>
              </a:r>
              <a:r>
                <a:rPr lang="en-US" dirty="0"/>
                <a:t>0</a:t>
              </a:r>
              <a:r>
                <a:rPr lang="en-US" dirty="0" smtClean="0"/>
                <a:t>/M</a:t>
              </a:r>
              <a:endParaRPr lang="en-AU" dirty="0"/>
            </a:p>
          </p:txBody>
        </p:sp>
        <p:sp>
          <p:nvSpPr>
            <p:cNvPr id="22" name="TextBox 21"/>
            <p:cNvSpPr txBox="1"/>
            <p:nvPr/>
          </p:nvSpPr>
          <p:spPr>
            <a:xfrm>
              <a:off x="9313145" y="3018834"/>
              <a:ext cx="1779373" cy="369332"/>
            </a:xfrm>
            <a:prstGeom prst="rect">
              <a:avLst/>
            </a:prstGeom>
            <a:noFill/>
          </p:spPr>
          <p:txBody>
            <a:bodyPr wrap="square" rtlCol="0">
              <a:spAutoFit/>
            </a:bodyPr>
            <a:lstStyle/>
            <a:p>
              <a:pPr algn="ctr"/>
              <a:r>
                <a:rPr lang="en-US" dirty="0" smtClean="0"/>
                <a:t>NB-</a:t>
              </a:r>
              <a:r>
                <a:rPr lang="en-US" dirty="0" err="1" smtClean="0"/>
                <a:t>IoT</a:t>
              </a:r>
              <a:endParaRPr lang="en-AU" dirty="0"/>
            </a:p>
          </p:txBody>
        </p:sp>
        <p:sp>
          <p:nvSpPr>
            <p:cNvPr id="23" name="Isosceles Triangle 22"/>
            <p:cNvSpPr/>
            <p:nvPr/>
          </p:nvSpPr>
          <p:spPr>
            <a:xfrm rot="15970113">
              <a:off x="3429171" y="3624283"/>
              <a:ext cx="1490930" cy="2659395"/>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rapezoid 23"/>
            <p:cNvSpPr/>
            <p:nvPr/>
          </p:nvSpPr>
          <p:spPr>
            <a:xfrm rot="15929397">
              <a:off x="5523492" y="3239458"/>
              <a:ext cx="2945309" cy="3020540"/>
            </a:xfrm>
            <a:prstGeom prst="trapezoid">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p:cNvSpPr txBox="1"/>
            <p:nvPr/>
          </p:nvSpPr>
          <p:spPr>
            <a:xfrm>
              <a:off x="4174636" y="4580238"/>
              <a:ext cx="997528" cy="646331"/>
            </a:xfrm>
            <a:prstGeom prst="rect">
              <a:avLst/>
            </a:prstGeom>
            <a:noFill/>
          </p:spPr>
          <p:txBody>
            <a:bodyPr wrap="square" rtlCol="0">
              <a:spAutoFit/>
            </a:bodyPr>
            <a:lstStyle/>
            <a:p>
              <a:pPr algn="ctr"/>
              <a:r>
                <a:rPr lang="en-US" dirty="0" smtClean="0"/>
                <a:t>10’s Mbps</a:t>
              </a:r>
              <a:endParaRPr lang="en-AU" dirty="0"/>
            </a:p>
          </p:txBody>
        </p:sp>
        <p:sp>
          <p:nvSpPr>
            <p:cNvPr id="27" name="TextBox 26"/>
            <p:cNvSpPr txBox="1"/>
            <p:nvPr/>
          </p:nvSpPr>
          <p:spPr>
            <a:xfrm>
              <a:off x="6208076" y="4538709"/>
              <a:ext cx="1756181" cy="369332"/>
            </a:xfrm>
            <a:prstGeom prst="rect">
              <a:avLst/>
            </a:prstGeom>
            <a:noFill/>
          </p:spPr>
          <p:txBody>
            <a:bodyPr wrap="square" rtlCol="0">
              <a:spAutoFit/>
            </a:bodyPr>
            <a:lstStyle/>
            <a:p>
              <a:pPr algn="ctr"/>
              <a:r>
                <a:rPr lang="en-US" dirty="0" smtClean="0"/>
                <a:t>Up to 1 Mbps</a:t>
              </a:r>
              <a:endParaRPr lang="en-AU" dirty="0"/>
            </a:p>
          </p:txBody>
        </p:sp>
        <p:sp>
          <p:nvSpPr>
            <p:cNvPr id="28" name="TextBox 27"/>
            <p:cNvSpPr txBox="1"/>
            <p:nvPr/>
          </p:nvSpPr>
          <p:spPr>
            <a:xfrm>
              <a:off x="9889855" y="4352386"/>
              <a:ext cx="1202663" cy="646331"/>
            </a:xfrm>
            <a:prstGeom prst="rect">
              <a:avLst/>
            </a:prstGeom>
            <a:noFill/>
          </p:spPr>
          <p:txBody>
            <a:bodyPr wrap="square" rtlCol="0">
              <a:spAutoFit/>
            </a:bodyPr>
            <a:lstStyle/>
            <a:p>
              <a:pPr algn="ctr"/>
              <a:r>
                <a:rPr lang="en-US" dirty="0" smtClean="0"/>
                <a:t>150 – 300 Kbps</a:t>
              </a:r>
              <a:endParaRPr lang="en-AU" dirty="0"/>
            </a:p>
          </p:txBody>
        </p:sp>
        <p:sp>
          <p:nvSpPr>
            <p:cNvPr id="30" name="TextBox 29"/>
            <p:cNvSpPr txBox="1"/>
            <p:nvPr/>
          </p:nvSpPr>
          <p:spPr>
            <a:xfrm>
              <a:off x="3385518" y="5866862"/>
              <a:ext cx="1779373" cy="369332"/>
            </a:xfrm>
            <a:prstGeom prst="rect">
              <a:avLst/>
            </a:prstGeom>
            <a:noFill/>
          </p:spPr>
          <p:txBody>
            <a:bodyPr wrap="square" rtlCol="0">
              <a:spAutoFit/>
            </a:bodyPr>
            <a:lstStyle/>
            <a:p>
              <a:pPr algn="ctr"/>
              <a:r>
                <a:rPr lang="en-US" dirty="0"/>
                <a:t>0</a:t>
              </a:r>
              <a:r>
                <a:rPr lang="en-US" dirty="0" smtClean="0"/>
                <a:t> to 10 km</a:t>
              </a:r>
              <a:endParaRPr lang="en-AU" dirty="0"/>
            </a:p>
          </p:txBody>
        </p:sp>
        <p:sp>
          <p:nvSpPr>
            <p:cNvPr id="31" name="TextBox 30"/>
            <p:cNvSpPr txBox="1"/>
            <p:nvPr/>
          </p:nvSpPr>
          <p:spPr>
            <a:xfrm>
              <a:off x="6208076" y="5866862"/>
              <a:ext cx="1779373" cy="369332"/>
            </a:xfrm>
            <a:prstGeom prst="rect">
              <a:avLst/>
            </a:prstGeom>
            <a:noFill/>
          </p:spPr>
          <p:txBody>
            <a:bodyPr wrap="square" rtlCol="0">
              <a:spAutoFit/>
            </a:bodyPr>
            <a:lstStyle/>
            <a:p>
              <a:pPr algn="ctr"/>
              <a:r>
                <a:rPr lang="en-US" dirty="0"/>
                <a:t>0</a:t>
              </a:r>
              <a:r>
                <a:rPr lang="en-US" dirty="0" smtClean="0"/>
                <a:t> to 20 km</a:t>
              </a:r>
              <a:endParaRPr lang="en-AU" dirty="0"/>
            </a:p>
          </p:txBody>
        </p:sp>
        <p:sp>
          <p:nvSpPr>
            <p:cNvPr id="32" name="TextBox 31"/>
            <p:cNvSpPr txBox="1"/>
            <p:nvPr/>
          </p:nvSpPr>
          <p:spPr>
            <a:xfrm>
              <a:off x="9444146" y="5871801"/>
              <a:ext cx="1779373" cy="369332"/>
            </a:xfrm>
            <a:prstGeom prst="rect">
              <a:avLst/>
            </a:prstGeom>
            <a:noFill/>
          </p:spPr>
          <p:txBody>
            <a:bodyPr wrap="square" rtlCol="0">
              <a:spAutoFit/>
            </a:bodyPr>
            <a:lstStyle/>
            <a:p>
              <a:pPr algn="ctr"/>
              <a:r>
                <a:rPr lang="en-US" dirty="0"/>
                <a:t>0</a:t>
              </a:r>
              <a:r>
                <a:rPr lang="en-US" dirty="0" smtClean="0"/>
                <a:t> to 35 km</a:t>
              </a:r>
              <a:endParaRPr lang="en-AU" dirty="0"/>
            </a:p>
          </p:txBody>
        </p:sp>
      </p:grpSp>
    </p:spTree>
    <p:extLst>
      <p:ext uri="{BB962C8B-B14F-4D97-AF65-F5344CB8AC3E}">
        <p14:creationId xmlns:p14="http://schemas.microsoft.com/office/powerpoint/2010/main" val="74441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Narrowband option 2: NB-</a:t>
            </a:r>
            <a:r>
              <a:rPr lang="en-US" dirty="0" err="1" smtClean="0"/>
              <a:t>IoT</a:t>
            </a:r>
            <a:r>
              <a:rPr lang="en-US" dirty="0" smtClean="0"/>
              <a:t> (LTE)</a:t>
            </a:r>
            <a:endParaRPr lang="en-AU" dirty="0"/>
          </a:p>
        </p:txBody>
      </p:sp>
      <p:pic>
        <p:nvPicPr>
          <p:cNvPr id="12290" name="Picture 2" descr="Image result for LoRa IoT Emergency monito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954" y="2245110"/>
            <a:ext cx="9812209" cy="4450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057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Narrowband &amp; Broadband Integration</a:t>
            </a:r>
            <a:endParaRPr lang="en-AU" dirty="0"/>
          </a:p>
        </p:txBody>
      </p:sp>
      <p:pic>
        <p:nvPicPr>
          <p:cNvPr id="8194" name="Picture 2" descr="Image result for LoRa applications Far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521" y="2557579"/>
            <a:ext cx="3460836" cy="412039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LoRa applications Farm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4951" y="2467382"/>
            <a:ext cx="6705602" cy="420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869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Smart Farming</a:t>
            </a:r>
            <a:endParaRPr lang="en-AU" dirty="0"/>
          </a:p>
        </p:txBody>
      </p:sp>
      <p:pic>
        <p:nvPicPr>
          <p:cNvPr id="1028" name="Picture 4" descr="http://ludaelektronik.com/content/images/luda_web_banner_smartfarmcarousel_20151103.png"/>
          <p:cNvPicPr>
            <a:picLocks noChangeAspect="1" noChangeArrowheads="1"/>
          </p:cNvPicPr>
          <p:nvPr/>
        </p:nvPicPr>
        <p:blipFill rotWithShape="1">
          <a:blip r:embed="rId2">
            <a:extLst>
              <a:ext uri="{28A0092B-C50C-407E-A947-70E740481C1C}">
                <a14:useLocalDpi xmlns:a14="http://schemas.microsoft.com/office/drawing/2010/main" val="0"/>
              </a:ext>
            </a:extLst>
          </a:blip>
          <a:srcRect t="15266"/>
          <a:stretch/>
        </p:blipFill>
        <p:spPr bwMode="auto">
          <a:xfrm>
            <a:off x="518038" y="2594917"/>
            <a:ext cx="11237355" cy="3857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142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Digital Tourism</a:t>
            </a:r>
            <a:endParaRPr lang="en-AU" dirty="0"/>
          </a:p>
        </p:txBody>
      </p:sp>
      <p:pic>
        <p:nvPicPr>
          <p:cNvPr id="7" name="Picture 20" descr="http://assets.goodstatic.com/s3/magazine/assets/523854/original/full_1310689487historypin.png=s900x1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1902" y="1740459"/>
            <a:ext cx="4509171" cy="224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1871" y="1814306"/>
            <a:ext cx="2625668" cy="484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17062013-qrpedia-l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940" y="1814306"/>
            <a:ext cx="3069130" cy="475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mage result for LoRa applications Touris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1902" y="4193905"/>
            <a:ext cx="4509171" cy="2536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363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Community Management</a:t>
            </a:r>
            <a:endParaRPr lang="en-AU" dirty="0"/>
          </a:p>
        </p:txBody>
      </p:sp>
      <p:pic>
        <p:nvPicPr>
          <p:cNvPr id="9226" name="Picture 10" descr="Image result for LoRa City contr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508" y="2291846"/>
            <a:ext cx="5486400" cy="43830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93951" y="2291846"/>
            <a:ext cx="5570665" cy="4499010"/>
            <a:chOff x="263291" y="2291846"/>
            <a:chExt cx="5570665" cy="4499010"/>
          </a:xfrm>
        </p:grpSpPr>
        <p:pic>
          <p:nvPicPr>
            <p:cNvPr id="9220" name="Picture 4" descr="Image result for LoRa City contr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92" y="2291846"/>
              <a:ext cx="3345505" cy="297378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LoRa City contr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291" y="5510712"/>
              <a:ext cx="3345505" cy="1280144"/>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Image result for smart bi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6699" y="3337973"/>
              <a:ext cx="2037257" cy="30863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9308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Emergency Response</a:t>
            </a:r>
            <a:endParaRPr lang="en-AU" dirty="0"/>
          </a:p>
        </p:txBody>
      </p:sp>
      <p:pic>
        <p:nvPicPr>
          <p:cNvPr id="10242" name="Picture 2" descr="Image result for LoRa applications Tour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774" y="1680632"/>
            <a:ext cx="6674802" cy="500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617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0566" y="3577884"/>
            <a:ext cx="2404850" cy="706964"/>
          </a:xfrm>
        </p:spPr>
        <p:txBody>
          <a:bodyPr/>
          <a:lstStyle/>
          <a:p>
            <a:r>
              <a:rPr lang="en-AU" dirty="0" smtClean="0">
                <a:solidFill>
                  <a:schemeClr val="tx1"/>
                </a:solidFill>
              </a:rPr>
              <a:t>Working towards a Digital Tomorrow</a:t>
            </a:r>
            <a:endParaRPr lang="en-AU"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363" y="589005"/>
            <a:ext cx="8180172" cy="6135129"/>
          </a:xfrm>
          <a:prstGeom prst="rect">
            <a:avLst/>
          </a:prstGeom>
        </p:spPr>
      </p:pic>
    </p:spTree>
    <p:extLst>
      <p:ext uri="{BB962C8B-B14F-4D97-AF65-F5344CB8AC3E}">
        <p14:creationId xmlns:p14="http://schemas.microsoft.com/office/powerpoint/2010/main" val="1067618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Thankyou</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813" y="3306078"/>
            <a:ext cx="5124082" cy="863773"/>
          </a:xfrm>
          <a:prstGeom prst="rect">
            <a:avLst/>
          </a:prstGeom>
        </p:spPr>
      </p:pic>
      <p:sp>
        <p:nvSpPr>
          <p:cNvPr id="5" name="TextBox 4"/>
          <p:cNvSpPr txBox="1"/>
          <p:nvPr/>
        </p:nvSpPr>
        <p:spPr>
          <a:xfrm>
            <a:off x="3641124" y="4423719"/>
            <a:ext cx="5058033" cy="1477328"/>
          </a:xfrm>
          <a:prstGeom prst="rect">
            <a:avLst/>
          </a:prstGeom>
          <a:noFill/>
        </p:spPr>
        <p:txBody>
          <a:bodyPr wrap="square" rtlCol="0">
            <a:spAutoFit/>
          </a:bodyPr>
          <a:lstStyle/>
          <a:p>
            <a:pPr algn="ctr"/>
            <a:r>
              <a:rPr lang="en-US" dirty="0" smtClean="0"/>
              <a:t>Jim Wyatt</a:t>
            </a:r>
          </a:p>
          <a:p>
            <a:pPr algn="ctr"/>
            <a:endParaRPr lang="en-US" dirty="0"/>
          </a:p>
          <a:p>
            <a:pPr algn="ctr"/>
            <a:r>
              <a:rPr lang="en-US" dirty="0" smtClean="0">
                <a:hlinkClick r:id="rId3"/>
              </a:rPr>
              <a:t>jim@optimidigital.com.au</a:t>
            </a:r>
            <a:endParaRPr lang="en-US" dirty="0" smtClean="0"/>
          </a:p>
          <a:p>
            <a:pPr algn="ctr"/>
            <a:endParaRPr lang="en-US" dirty="0"/>
          </a:p>
          <a:p>
            <a:pPr algn="ctr"/>
            <a:r>
              <a:rPr lang="en-US" dirty="0" smtClean="0"/>
              <a:t>0408945944</a:t>
            </a:r>
            <a:endParaRPr lang="en-AU" dirty="0"/>
          </a:p>
        </p:txBody>
      </p:sp>
    </p:spTree>
    <p:extLst>
      <p:ext uri="{BB962C8B-B14F-4D97-AF65-F5344CB8AC3E}">
        <p14:creationId xmlns:p14="http://schemas.microsoft.com/office/powerpoint/2010/main" val="3086423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Introduction:</a:t>
            </a:r>
            <a:endParaRPr lang="en-AU" dirty="0"/>
          </a:p>
        </p:txBody>
      </p:sp>
      <p:sp>
        <p:nvSpPr>
          <p:cNvPr id="3" name="TextBox 2"/>
          <p:cNvSpPr txBox="1"/>
          <p:nvPr/>
        </p:nvSpPr>
        <p:spPr>
          <a:xfrm>
            <a:off x="461318" y="2553730"/>
            <a:ext cx="11203460" cy="3539430"/>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OPTIMI DIGITAL PTY LTD (Optimi Digital) is a small specialist digital strategy and implementation advisory practice based in Perth, Western Australia (WA).  Optimi Digital draws on over 30 years knowledge and experience involving technology, people, development projects, strategy and innovation, across three different states and at the national level, involving both the public and private sectors. </a:t>
            </a:r>
          </a:p>
          <a:p>
            <a:endParaRPr lang="en-AU" sz="1400" dirty="0">
              <a:latin typeface="Arial" panose="020B0604020202020204" pitchFamily="34" charset="0"/>
              <a:cs typeface="Arial" panose="020B0604020202020204" pitchFamily="34" charset="0"/>
            </a:endParaRPr>
          </a:p>
          <a:p>
            <a:r>
              <a:rPr lang="en-AU" sz="1400" dirty="0">
                <a:latin typeface="Arial" panose="020B0604020202020204" pitchFamily="34" charset="0"/>
                <a:cs typeface="Arial" panose="020B0604020202020204" pitchFamily="34" charset="0"/>
              </a:rPr>
              <a:t>Optimi Digital specialises in assisting clients to identify and then adopt world's best practice utilisation of digital technology and infrastructure, complimented by strategies to increase their digital literacy and participation. </a:t>
            </a:r>
          </a:p>
          <a:p>
            <a:endParaRPr lang="en-AU" sz="1400" dirty="0">
              <a:latin typeface="Arial" panose="020B0604020202020204" pitchFamily="34" charset="0"/>
              <a:cs typeface="Arial" panose="020B0604020202020204" pitchFamily="34" charset="0"/>
            </a:endParaRPr>
          </a:p>
          <a:p>
            <a:r>
              <a:rPr lang="en-AU" sz="1400" dirty="0">
                <a:latin typeface="Arial" panose="020B0604020202020204" pitchFamily="34" charset="0"/>
                <a:cs typeface="Arial" panose="020B0604020202020204" pitchFamily="34" charset="0"/>
              </a:rPr>
              <a:t>Optimi Digital represents a unique blend of economic development expertise, technical understanding, strategic insights, innovation thought leadership and an extensive network of commercial relationships that create an ability to deploy anywhere in Australia.</a:t>
            </a:r>
          </a:p>
          <a:p>
            <a:endParaRPr lang="en-AU" sz="1400" dirty="0">
              <a:latin typeface="Arial" panose="020B0604020202020204" pitchFamily="34" charset="0"/>
              <a:cs typeface="Arial" panose="020B0604020202020204" pitchFamily="34" charset="0"/>
            </a:endParaRPr>
          </a:p>
          <a:p>
            <a:r>
              <a:rPr lang="en-AU" sz="1400" dirty="0">
                <a:latin typeface="Arial" panose="020B0604020202020204" pitchFamily="34" charset="0"/>
                <a:cs typeface="Arial" panose="020B0604020202020204" pitchFamily="34" charset="0"/>
              </a:rPr>
              <a:t>Optimi Digital was established in early </a:t>
            </a:r>
            <a:r>
              <a:rPr lang="en-AU" sz="1400" dirty="0" smtClean="0">
                <a:latin typeface="Arial" panose="020B0604020202020204" pitchFamily="34" charset="0"/>
                <a:cs typeface="Arial" panose="020B0604020202020204" pitchFamily="34" charset="0"/>
              </a:rPr>
              <a:t>2014, </a:t>
            </a:r>
            <a:r>
              <a:rPr lang="en-AU" sz="1400" dirty="0">
                <a:latin typeface="Arial" panose="020B0604020202020204" pitchFamily="34" charset="0"/>
                <a:cs typeface="Arial" panose="020B0604020202020204" pitchFamily="34" charset="0"/>
              </a:rPr>
              <a:t>to leverage the extensive experience and knowledge of its Principal, Jim Wyatt, following his departure from the WA Government. Jim has worked in both the public and private sectors over the past three decades, promoting digital and innovation driven outcomes across three different States and the national arena</a:t>
            </a:r>
            <a:r>
              <a:rPr lang="en-AU" sz="1400" dirty="0" smtClean="0">
                <a:latin typeface="Arial" panose="020B0604020202020204" pitchFamily="34" charset="0"/>
                <a:cs typeface="Arial" panose="020B0604020202020204" pitchFamily="34" charset="0"/>
              </a:rPr>
              <a:t>.</a:t>
            </a:r>
          </a:p>
          <a:p>
            <a:endParaRPr lang="en-AU" sz="1400" dirty="0">
              <a:latin typeface="Arial" panose="020B0604020202020204" pitchFamily="34" charset="0"/>
              <a:cs typeface="Arial" panose="020B0604020202020204" pitchFamily="34" charset="0"/>
            </a:endParaRPr>
          </a:p>
          <a:p>
            <a:r>
              <a:rPr lang="en-AU" sz="1400" dirty="0" smtClean="0">
                <a:latin typeface="Arial" panose="020B0604020202020204" pitchFamily="34" charset="0"/>
                <a:cs typeface="Arial" panose="020B0604020202020204" pitchFamily="34" charset="0"/>
              </a:rPr>
              <a:t>Copy of our Capability Statement can be downloaded at </a:t>
            </a:r>
            <a:r>
              <a:rPr lang="en-AU" sz="1400" dirty="0" smtClean="0">
                <a:latin typeface="Arial" panose="020B0604020202020204" pitchFamily="34" charset="0"/>
                <a:cs typeface="Arial" panose="020B0604020202020204" pitchFamily="34" charset="0"/>
                <a:hlinkClick r:id="rId2"/>
              </a:rPr>
              <a:t>www.optimidigital.com.au</a:t>
            </a:r>
            <a:endParaRPr lang="en-AU" sz="1400" dirty="0" smtClean="0">
              <a:latin typeface="Arial" panose="020B0604020202020204" pitchFamily="34" charset="0"/>
              <a:cs typeface="Arial" panose="020B0604020202020204" pitchFamily="34" charset="0"/>
            </a:endParaRPr>
          </a:p>
          <a:p>
            <a:r>
              <a:rPr lang="en-AU" sz="1400" dirty="0" smtClean="0">
                <a:latin typeface="Arial" panose="020B0604020202020204" pitchFamily="34" charset="0"/>
                <a:cs typeface="Arial" panose="020B0604020202020204" pitchFamily="34" charset="0"/>
              </a:rPr>
              <a:t>      </a:t>
            </a:r>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1313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057" y="925300"/>
            <a:ext cx="4998559" cy="706964"/>
          </a:xfrm>
        </p:spPr>
        <p:txBody>
          <a:bodyPr/>
          <a:lstStyle/>
          <a:p>
            <a:r>
              <a:rPr lang="en-AU" dirty="0" smtClean="0">
                <a:solidFill>
                  <a:schemeClr val="bg1"/>
                </a:solidFill>
              </a:rPr>
              <a:t>What is Narrowband:</a:t>
            </a:r>
            <a:endParaRPr lang="en-AU" dirty="0">
              <a:solidFill>
                <a:schemeClr val="bg1"/>
              </a:solidFill>
            </a:endParaRPr>
          </a:p>
        </p:txBody>
      </p:sp>
      <p:sp>
        <p:nvSpPr>
          <p:cNvPr id="6" name="TextBox 5"/>
          <p:cNvSpPr txBox="1"/>
          <p:nvPr/>
        </p:nvSpPr>
        <p:spPr>
          <a:xfrm>
            <a:off x="502508" y="2578443"/>
            <a:ext cx="11145796" cy="3477875"/>
          </a:xfrm>
          <a:prstGeom prst="rect">
            <a:avLst/>
          </a:prstGeom>
          <a:noFill/>
        </p:spPr>
        <p:txBody>
          <a:bodyPr wrap="square" rtlCol="0">
            <a:spAutoFit/>
          </a:bodyPr>
          <a:lstStyle/>
          <a:p>
            <a:r>
              <a:rPr lang="en-US" sz="2000" dirty="0" smtClean="0"/>
              <a:t>Narrowband RF technologies operate over </a:t>
            </a:r>
            <a:r>
              <a:rPr lang="en-US" sz="2000" b="1" u="sng" dirty="0" smtClean="0"/>
              <a:t>longer distances </a:t>
            </a:r>
            <a:r>
              <a:rPr lang="en-US" sz="2000" dirty="0" smtClean="0"/>
              <a:t>and at </a:t>
            </a:r>
            <a:r>
              <a:rPr lang="en-US" sz="2000" b="1" u="sng" dirty="0" smtClean="0"/>
              <a:t>lower power levels </a:t>
            </a:r>
            <a:r>
              <a:rPr lang="en-US" sz="2000" dirty="0" smtClean="0"/>
              <a:t>but the trade off is that the only offer </a:t>
            </a:r>
            <a:r>
              <a:rPr lang="en-US" sz="2000" b="1" u="sng" dirty="0" smtClean="0"/>
              <a:t>smaller bandwidth connectivity</a:t>
            </a:r>
            <a:r>
              <a:rPr lang="en-US" sz="2000" dirty="0" smtClean="0"/>
              <a:t>, limiting use to small data streaming applications.</a:t>
            </a:r>
          </a:p>
          <a:p>
            <a:endParaRPr lang="en-US" sz="2000" dirty="0"/>
          </a:p>
          <a:p>
            <a:r>
              <a:rPr lang="en-US" sz="2000" dirty="0" smtClean="0"/>
              <a:t>These factors are particularly relevant to public safety voice applications, alarm systems, critical sensor arrays and offer the perfect communications medium for many Machine to Machine (M2M) applications.</a:t>
            </a:r>
          </a:p>
          <a:p>
            <a:endParaRPr lang="en-US" sz="2000" dirty="0"/>
          </a:p>
          <a:p>
            <a:r>
              <a:rPr lang="en-US" sz="2000" dirty="0" smtClean="0"/>
              <a:t>The main advantage is they are </a:t>
            </a:r>
            <a:r>
              <a:rPr lang="en-US" sz="2000" b="1" u="sng" dirty="0" smtClean="0"/>
              <a:t>low cost </a:t>
            </a:r>
            <a:r>
              <a:rPr lang="en-US" sz="2000" dirty="0" smtClean="0"/>
              <a:t>to set up and operate and the devices that they support use minimal power, so can be operated in an </a:t>
            </a:r>
            <a:r>
              <a:rPr lang="en-US" sz="2000" b="1" u="sng" dirty="0" smtClean="0"/>
              <a:t>autonomous manner</a:t>
            </a:r>
            <a:r>
              <a:rPr lang="en-US" sz="2000" dirty="0" smtClean="0"/>
              <a:t> (battery life)for long periods.   </a:t>
            </a:r>
            <a:endParaRPr lang="en-AU"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0365" y="664419"/>
            <a:ext cx="2533650" cy="1228725"/>
          </a:xfrm>
          <a:prstGeom prst="rect">
            <a:avLst/>
          </a:prstGeom>
        </p:spPr>
      </p:pic>
    </p:spTree>
    <p:extLst>
      <p:ext uri="{BB962C8B-B14F-4D97-AF65-F5344CB8AC3E}">
        <p14:creationId xmlns:p14="http://schemas.microsoft.com/office/powerpoint/2010/main" val="3991787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084678" cy="706964"/>
          </a:xfrm>
        </p:spPr>
        <p:txBody>
          <a:bodyPr/>
          <a:lstStyle/>
          <a:p>
            <a:r>
              <a:rPr lang="en-AU" dirty="0" smtClean="0"/>
              <a:t>Examples of Narrowband technologies</a:t>
            </a:r>
            <a:endParaRPr lang="en-AU" dirty="0"/>
          </a:p>
        </p:txBody>
      </p:sp>
      <p:pic>
        <p:nvPicPr>
          <p:cNvPr id="6" name="Picture 6" descr="Image result for Waspm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40" y="3299164"/>
            <a:ext cx="1051314" cy="5046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Image result for SIGF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93" y="4106743"/>
            <a:ext cx="1228901" cy="3511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LoRa allia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892" y="2599603"/>
            <a:ext cx="917931" cy="5241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NB IoT"/>
          <p:cNvPicPr>
            <a:picLocks noChangeAspect="1" noChangeArrowheads="1"/>
          </p:cNvPicPr>
          <p:nvPr/>
        </p:nvPicPr>
        <p:blipFill rotWithShape="1">
          <a:blip r:embed="rId5">
            <a:extLst>
              <a:ext uri="{28A0092B-C50C-407E-A947-70E740481C1C}">
                <a14:useLocalDpi xmlns:a14="http://schemas.microsoft.com/office/drawing/2010/main" val="0"/>
              </a:ext>
            </a:extLst>
          </a:blip>
          <a:srcRect l="24242" r="25380"/>
          <a:stretch/>
        </p:blipFill>
        <p:spPr bwMode="auto">
          <a:xfrm>
            <a:off x="735471" y="5603096"/>
            <a:ext cx="584772" cy="6268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Image result for EnOce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24" y="4687312"/>
            <a:ext cx="1018076" cy="39744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744042" y="4758438"/>
            <a:ext cx="9887785" cy="600164"/>
          </a:xfrm>
          <a:prstGeom prst="rect">
            <a:avLst/>
          </a:prstGeom>
        </p:spPr>
        <p:txBody>
          <a:bodyPr wrap="square">
            <a:spAutoFit/>
          </a:bodyPr>
          <a:lstStyle/>
          <a:p>
            <a:r>
              <a:rPr lang="en-AU" sz="1100" dirty="0" err="1">
                <a:solidFill>
                  <a:srgbClr val="555555"/>
                </a:solidFill>
                <a:latin typeface="Arial" panose="020B0604020202020204" pitchFamily="34" charset="0"/>
              </a:rPr>
              <a:t>EnOcean</a:t>
            </a:r>
            <a:r>
              <a:rPr lang="en-AU" sz="1100" dirty="0">
                <a:solidFill>
                  <a:srgbClr val="555555"/>
                </a:solidFill>
                <a:latin typeface="Arial" panose="020B0604020202020204" pitchFamily="34" charset="0"/>
              </a:rPr>
              <a:t> is a wireless technology compliant to energy harvesting. It delivers high data rate at low energy consumption. It takes care of multiple simultaneously transmitting devices. More than about 50 manufacturing companies have already created about 200 </a:t>
            </a:r>
            <a:r>
              <a:rPr lang="en-AU" sz="1100" dirty="0" err="1">
                <a:solidFill>
                  <a:srgbClr val="555555"/>
                </a:solidFill>
                <a:latin typeface="Arial" panose="020B0604020202020204" pitchFamily="34" charset="0"/>
              </a:rPr>
              <a:t>EnOcean</a:t>
            </a:r>
            <a:r>
              <a:rPr lang="en-AU" sz="1100" dirty="0">
                <a:solidFill>
                  <a:srgbClr val="555555"/>
                </a:solidFill>
                <a:latin typeface="Arial" panose="020B0604020202020204" pitchFamily="34" charset="0"/>
              </a:rPr>
              <a:t> compliant products. It is specified in International Standard ISO/IEC 14543-3-10.</a:t>
            </a:r>
            <a:endParaRPr lang="en-AU" sz="1100" dirty="0"/>
          </a:p>
        </p:txBody>
      </p:sp>
      <p:sp>
        <p:nvSpPr>
          <p:cNvPr id="15" name="Rectangle 14"/>
          <p:cNvSpPr/>
          <p:nvPr/>
        </p:nvSpPr>
        <p:spPr>
          <a:xfrm>
            <a:off x="1744041" y="4105981"/>
            <a:ext cx="9887785" cy="430887"/>
          </a:xfrm>
          <a:prstGeom prst="rect">
            <a:avLst/>
          </a:prstGeom>
        </p:spPr>
        <p:txBody>
          <a:bodyPr wrap="square">
            <a:spAutoFit/>
          </a:bodyPr>
          <a:lstStyle/>
          <a:p>
            <a:r>
              <a:rPr lang="en-AU" sz="1100" dirty="0">
                <a:solidFill>
                  <a:srgbClr val="555555"/>
                </a:solidFill>
                <a:latin typeface="Arial" panose="020B0604020202020204" pitchFamily="34" charset="0"/>
              </a:rPr>
              <a:t>SIGFOX is cellular like system which connects remote devices using Ultra Narrow Band(UNB) technology. It is mainly </a:t>
            </a:r>
            <a:r>
              <a:rPr lang="en-AU" sz="1100" dirty="0" smtClean="0">
                <a:solidFill>
                  <a:srgbClr val="555555"/>
                </a:solidFill>
                <a:latin typeface="Arial" panose="020B0604020202020204" pitchFamily="34" charset="0"/>
              </a:rPr>
              <a:t>targeted </a:t>
            </a:r>
            <a:r>
              <a:rPr lang="en-AU" sz="1100" dirty="0">
                <a:solidFill>
                  <a:srgbClr val="555555"/>
                </a:solidFill>
                <a:latin typeface="Arial" panose="020B0604020202020204" pitchFamily="34" charset="0"/>
              </a:rPr>
              <a:t>for low data rate applications. It requires substantially less antennas compare to traditional cellular networks such as GSM/CDMA.</a:t>
            </a:r>
            <a:endParaRPr lang="en-AU" sz="1100" dirty="0"/>
          </a:p>
        </p:txBody>
      </p:sp>
      <p:sp>
        <p:nvSpPr>
          <p:cNvPr id="16" name="Rectangle 15"/>
          <p:cNvSpPr/>
          <p:nvPr/>
        </p:nvSpPr>
        <p:spPr>
          <a:xfrm>
            <a:off x="1744041" y="2566423"/>
            <a:ext cx="9887785" cy="600164"/>
          </a:xfrm>
          <a:prstGeom prst="rect">
            <a:avLst/>
          </a:prstGeom>
        </p:spPr>
        <p:txBody>
          <a:bodyPr wrap="square">
            <a:spAutoFit/>
          </a:bodyPr>
          <a:lstStyle/>
          <a:p>
            <a:r>
              <a:rPr lang="en-AU" sz="1100" dirty="0" err="1">
                <a:solidFill>
                  <a:srgbClr val="555555"/>
                </a:solidFill>
                <a:latin typeface="Arial" panose="020B0604020202020204" pitchFamily="34" charset="0"/>
              </a:rPr>
              <a:t>LoRa</a:t>
            </a:r>
            <a:r>
              <a:rPr lang="en-AU" sz="1100" dirty="0">
                <a:solidFill>
                  <a:srgbClr val="555555"/>
                </a:solidFill>
                <a:latin typeface="Arial" panose="020B0604020202020204" pitchFamily="34" charset="0"/>
              </a:rPr>
              <a:t> stands for Long Range Radio. It is the wireless technology mainly </a:t>
            </a:r>
            <a:r>
              <a:rPr lang="en-AU" sz="1100" dirty="0" smtClean="0">
                <a:solidFill>
                  <a:srgbClr val="555555"/>
                </a:solidFill>
                <a:latin typeface="Arial" panose="020B0604020202020204" pitchFamily="34" charset="0"/>
              </a:rPr>
              <a:t>targeted </a:t>
            </a:r>
            <a:r>
              <a:rPr lang="en-AU" sz="1100" dirty="0">
                <a:solidFill>
                  <a:srgbClr val="555555"/>
                </a:solidFill>
                <a:latin typeface="Arial" panose="020B0604020202020204" pitchFamily="34" charset="0"/>
              </a:rPr>
              <a:t>for M2M and </a:t>
            </a:r>
            <a:r>
              <a:rPr lang="en-AU" sz="1100" dirty="0" err="1">
                <a:solidFill>
                  <a:srgbClr val="555555"/>
                </a:solidFill>
                <a:latin typeface="Arial" panose="020B0604020202020204" pitchFamily="34" charset="0"/>
              </a:rPr>
              <a:t>IoT</a:t>
            </a:r>
            <a:r>
              <a:rPr lang="en-AU" sz="1100" dirty="0">
                <a:solidFill>
                  <a:srgbClr val="555555"/>
                </a:solidFill>
                <a:latin typeface="Arial" panose="020B0604020202020204" pitchFamily="34" charset="0"/>
              </a:rPr>
              <a:t> networks. This technology will enable public or multi tenant networks to connect multiple applications running in the same network. This </a:t>
            </a:r>
            <a:r>
              <a:rPr lang="en-AU" sz="1100" dirty="0" err="1">
                <a:solidFill>
                  <a:srgbClr val="555555"/>
                </a:solidFill>
                <a:latin typeface="Arial" panose="020B0604020202020204" pitchFamily="34" charset="0"/>
              </a:rPr>
              <a:t>LoRa</a:t>
            </a:r>
            <a:r>
              <a:rPr lang="en-AU" sz="1100" dirty="0">
                <a:solidFill>
                  <a:srgbClr val="555555"/>
                </a:solidFill>
                <a:latin typeface="Arial" panose="020B0604020202020204" pitchFamily="34" charset="0"/>
              </a:rPr>
              <a:t> technology will </a:t>
            </a:r>
            <a:r>
              <a:rPr lang="en-AU" sz="1100" dirty="0" smtClean="0">
                <a:solidFill>
                  <a:srgbClr val="555555"/>
                </a:solidFill>
                <a:latin typeface="Arial" panose="020B0604020202020204" pitchFamily="34" charset="0"/>
              </a:rPr>
              <a:t>fulfil </a:t>
            </a:r>
            <a:r>
              <a:rPr lang="en-AU" sz="1100" dirty="0">
                <a:solidFill>
                  <a:srgbClr val="555555"/>
                </a:solidFill>
                <a:latin typeface="Arial" panose="020B0604020202020204" pitchFamily="34" charset="0"/>
              </a:rPr>
              <a:t>to develop smart city with the help of </a:t>
            </a:r>
            <a:r>
              <a:rPr lang="en-AU" sz="1100" dirty="0" err="1">
                <a:solidFill>
                  <a:srgbClr val="555555"/>
                </a:solidFill>
                <a:latin typeface="Arial" panose="020B0604020202020204" pitchFamily="34" charset="0"/>
              </a:rPr>
              <a:t>LoRa</a:t>
            </a:r>
            <a:r>
              <a:rPr lang="en-AU" sz="1100" dirty="0">
                <a:solidFill>
                  <a:srgbClr val="555555"/>
                </a:solidFill>
                <a:latin typeface="Arial" panose="020B0604020202020204" pitchFamily="34" charset="0"/>
              </a:rPr>
              <a:t> sensors and automated products/applications.</a:t>
            </a:r>
            <a:endParaRPr lang="en-AU" sz="1100" dirty="0"/>
          </a:p>
        </p:txBody>
      </p:sp>
      <p:sp>
        <p:nvSpPr>
          <p:cNvPr id="17" name="Rectangle 16"/>
          <p:cNvSpPr/>
          <p:nvPr/>
        </p:nvSpPr>
        <p:spPr>
          <a:xfrm>
            <a:off x="1698194" y="5629743"/>
            <a:ext cx="10005326" cy="600164"/>
          </a:xfrm>
          <a:prstGeom prst="rect">
            <a:avLst/>
          </a:prstGeom>
        </p:spPr>
        <p:txBody>
          <a:bodyPr wrap="square">
            <a:spAutoFit/>
          </a:bodyPr>
          <a:lstStyle/>
          <a:p>
            <a:r>
              <a:rPr lang="en-AU" sz="1100" dirty="0">
                <a:solidFill>
                  <a:srgbClr val="555555"/>
                </a:solidFill>
                <a:latin typeface="Arial" panose="020B0604020202020204" pitchFamily="34" charset="0"/>
              </a:rPr>
              <a:t>Narrow-Band </a:t>
            </a:r>
            <a:r>
              <a:rPr lang="en-AU" sz="1100" dirty="0" err="1">
                <a:solidFill>
                  <a:srgbClr val="555555"/>
                </a:solidFill>
                <a:latin typeface="Arial" panose="020B0604020202020204" pitchFamily="34" charset="0"/>
              </a:rPr>
              <a:t>IoT</a:t>
            </a:r>
            <a:r>
              <a:rPr lang="en-AU" sz="1100" dirty="0">
                <a:solidFill>
                  <a:srgbClr val="555555"/>
                </a:solidFill>
                <a:latin typeface="Arial" panose="020B0604020202020204" pitchFamily="34" charset="0"/>
              </a:rPr>
              <a:t> (NB-</a:t>
            </a:r>
            <a:r>
              <a:rPr lang="en-AU" sz="1100" dirty="0" err="1">
                <a:solidFill>
                  <a:srgbClr val="555555"/>
                </a:solidFill>
                <a:latin typeface="Arial" panose="020B0604020202020204" pitchFamily="34" charset="0"/>
              </a:rPr>
              <a:t>IoT</a:t>
            </a:r>
            <a:r>
              <a:rPr lang="en-AU" sz="1100" dirty="0">
                <a:solidFill>
                  <a:srgbClr val="555555"/>
                </a:solidFill>
                <a:latin typeface="Arial" panose="020B0604020202020204" pitchFamily="34" charset="0"/>
              </a:rPr>
              <a:t>) is a technology standardized by the 3GPP standards body.</a:t>
            </a:r>
            <a:r>
              <a:rPr lang="en-AU" sz="1100" dirty="0">
                <a:solidFill>
                  <a:srgbClr val="555555"/>
                </a:solidFill>
                <a:latin typeface="Arial" panose="020B0604020202020204" pitchFamily="34" charset="0"/>
                <a:hlinkClick r:id="rId7"/>
              </a:rPr>
              <a:t>[1]</a:t>
            </a:r>
            <a:r>
              <a:rPr lang="en-AU" sz="1100" dirty="0">
                <a:solidFill>
                  <a:srgbClr val="555555"/>
                </a:solidFill>
                <a:latin typeface="Arial" panose="020B0604020202020204" pitchFamily="34" charset="0"/>
              </a:rPr>
              <a:t> This technology is a narrowband radio technology specially designed for the Internet of Things (</a:t>
            </a:r>
            <a:r>
              <a:rPr lang="en-AU" sz="1100" dirty="0" err="1">
                <a:solidFill>
                  <a:srgbClr val="555555"/>
                </a:solidFill>
                <a:latin typeface="Arial" panose="020B0604020202020204" pitchFamily="34" charset="0"/>
              </a:rPr>
              <a:t>IoT</a:t>
            </a:r>
            <a:r>
              <a:rPr lang="en-AU" sz="1100" dirty="0">
                <a:solidFill>
                  <a:srgbClr val="555555"/>
                </a:solidFill>
                <a:latin typeface="Arial" panose="020B0604020202020204" pitchFamily="34" charset="0"/>
              </a:rPr>
              <a:t>), hence its name. Special focus of this standard are on indoor coverage, low cost, long battery life and large number of devices. This technology can be deployed in GSM and LTE spectrum</a:t>
            </a:r>
          </a:p>
        </p:txBody>
      </p:sp>
      <p:sp>
        <p:nvSpPr>
          <p:cNvPr id="18" name="Rectangle 17"/>
          <p:cNvSpPr/>
          <p:nvPr/>
        </p:nvSpPr>
        <p:spPr>
          <a:xfrm>
            <a:off x="1744040" y="3244004"/>
            <a:ext cx="9887785" cy="600164"/>
          </a:xfrm>
          <a:prstGeom prst="rect">
            <a:avLst/>
          </a:prstGeom>
        </p:spPr>
        <p:txBody>
          <a:bodyPr wrap="square">
            <a:spAutoFit/>
          </a:bodyPr>
          <a:lstStyle/>
          <a:p>
            <a:r>
              <a:rPr lang="en-AU" sz="1100" dirty="0" err="1">
                <a:solidFill>
                  <a:srgbClr val="555555"/>
                </a:solidFill>
                <a:latin typeface="Arial" panose="020B0604020202020204" pitchFamily="34" charset="0"/>
                <a:hlinkClick r:id="rId8"/>
              </a:rPr>
              <a:t>Waspmote</a:t>
            </a:r>
            <a:r>
              <a:rPr lang="en-AU" sz="1100" dirty="0">
                <a:solidFill>
                  <a:srgbClr val="555555"/>
                </a:solidFill>
                <a:latin typeface="Arial" panose="020B0604020202020204" pitchFamily="34" charset="0"/>
              </a:rPr>
              <a:t> is an open source wireless sensor platform specially focused on the implementation of low consumption modes which allows the sensor nodes ("motes") to be completely autonomous, that is battery powered. Lifetime of </a:t>
            </a:r>
            <a:r>
              <a:rPr lang="en-AU" sz="1100" dirty="0" err="1">
                <a:solidFill>
                  <a:srgbClr val="555555"/>
                </a:solidFill>
                <a:latin typeface="Arial" panose="020B0604020202020204" pitchFamily="34" charset="0"/>
              </a:rPr>
              <a:t>Waspmote</a:t>
            </a:r>
            <a:r>
              <a:rPr lang="en-AU" sz="1100" dirty="0">
                <a:solidFill>
                  <a:srgbClr val="555555"/>
                </a:solidFill>
                <a:latin typeface="Arial" panose="020B0604020202020204" pitchFamily="34" charset="0"/>
              </a:rPr>
              <a:t> sensor nodes may go from 1 to 5 years depending on the duty cycle and the radio used.</a:t>
            </a:r>
          </a:p>
        </p:txBody>
      </p:sp>
    </p:spTree>
    <p:extLst>
      <p:ext uri="{BB962C8B-B14F-4D97-AF65-F5344CB8AC3E}">
        <p14:creationId xmlns:p14="http://schemas.microsoft.com/office/powerpoint/2010/main" val="131996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Narrowband </a:t>
            </a:r>
            <a:r>
              <a:rPr lang="en-AU" dirty="0" err="1" smtClean="0"/>
              <a:t>IoT</a:t>
            </a:r>
            <a:r>
              <a:rPr lang="en-AU" dirty="0" smtClean="0"/>
              <a:t> Sensors</a:t>
            </a:r>
            <a:endParaRPr lang="en-AU" dirty="0"/>
          </a:p>
        </p:txBody>
      </p:sp>
      <p:grpSp>
        <p:nvGrpSpPr>
          <p:cNvPr id="6" name="Group 5"/>
          <p:cNvGrpSpPr/>
          <p:nvPr/>
        </p:nvGrpSpPr>
        <p:grpSpPr>
          <a:xfrm>
            <a:off x="1301616" y="2612893"/>
            <a:ext cx="5840590" cy="1491689"/>
            <a:chOff x="3295172" y="2610754"/>
            <a:chExt cx="4458355" cy="1049781"/>
          </a:xfrm>
        </p:grpSpPr>
        <p:pic>
          <p:nvPicPr>
            <p:cNvPr id="12" name="Picture 16" descr="https://www.cooking-hacks.com/media/wysiwyg/mini_mote_parking_1.14599266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8732" y="2673765"/>
              <a:ext cx="867354" cy="70278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www.cooking-hacks.com/media/cooking/images/documentation/article_waspmote/smartcit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212" y="2778142"/>
              <a:ext cx="1117315" cy="88239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011841" y="3294620"/>
              <a:ext cx="1295384" cy="194939"/>
            </a:xfrm>
            <a:prstGeom prst="rect">
              <a:avLst/>
            </a:prstGeom>
            <a:noFill/>
          </p:spPr>
          <p:txBody>
            <a:bodyPr wrap="square" rtlCol="0">
              <a:spAutoFit/>
            </a:bodyPr>
            <a:lstStyle/>
            <a:p>
              <a:pPr algn="ctr"/>
              <a:r>
                <a:rPr lang="en-US" sz="1200" dirty="0" smtClean="0"/>
                <a:t>Parking Sensors</a:t>
              </a:r>
              <a:endParaRPr lang="en-AU" sz="1200" dirty="0"/>
            </a:p>
          </p:txBody>
        </p:sp>
        <p:sp>
          <p:nvSpPr>
            <p:cNvPr id="15" name="TextBox 14"/>
            <p:cNvSpPr txBox="1"/>
            <p:nvPr/>
          </p:nvSpPr>
          <p:spPr>
            <a:xfrm>
              <a:off x="6636211" y="2673765"/>
              <a:ext cx="1117315" cy="194939"/>
            </a:xfrm>
            <a:prstGeom prst="rect">
              <a:avLst/>
            </a:prstGeom>
            <a:noFill/>
          </p:spPr>
          <p:txBody>
            <a:bodyPr wrap="square" rtlCol="0">
              <a:spAutoFit/>
            </a:bodyPr>
            <a:lstStyle/>
            <a:p>
              <a:pPr algn="ctr"/>
              <a:r>
                <a:rPr lang="en-US" sz="1200" dirty="0" smtClean="0"/>
                <a:t>Noise/Air Sensors</a:t>
              </a:r>
              <a:endParaRPr lang="en-AU" sz="1200" dirty="0"/>
            </a:p>
          </p:txBody>
        </p:sp>
        <p:pic>
          <p:nvPicPr>
            <p:cNvPr id="3082" name="Picture 10" descr="https://www.cooking-hacks.com/media/cooking/images/documentation/article_waspmote/agricul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465" y="2803885"/>
              <a:ext cx="928687" cy="7334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295172" y="2610754"/>
              <a:ext cx="1606379" cy="194939"/>
            </a:xfrm>
            <a:prstGeom prst="rect">
              <a:avLst/>
            </a:prstGeom>
            <a:noFill/>
          </p:spPr>
          <p:txBody>
            <a:bodyPr wrap="square" rtlCol="0">
              <a:spAutoFit/>
            </a:bodyPr>
            <a:lstStyle/>
            <a:p>
              <a:pPr algn="ctr"/>
              <a:r>
                <a:rPr lang="en-US" sz="1200" dirty="0" smtClean="0"/>
                <a:t>Moister/Humidity Sensors</a:t>
              </a:r>
              <a:endParaRPr lang="en-AU" sz="1200" dirty="0"/>
            </a:p>
          </p:txBody>
        </p:sp>
      </p:grpSp>
      <p:grpSp>
        <p:nvGrpSpPr>
          <p:cNvPr id="5" name="Group 4"/>
          <p:cNvGrpSpPr/>
          <p:nvPr/>
        </p:nvGrpSpPr>
        <p:grpSpPr>
          <a:xfrm>
            <a:off x="1449860" y="4739669"/>
            <a:ext cx="8979242" cy="1751575"/>
            <a:chOff x="2677298" y="4991969"/>
            <a:chExt cx="5843197" cy="1071065"/>
          </a:xfrm>
        </p:grpSpPr>
        <p:pic>
          <p:nvPicPr>
            <p:cNvPr id="3076" name="Picture 4" descr="https://www.cooking-hacks.com/media/cooking/images/documentation/article_waspmote/smart_water_ion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3185" y="5077293"/>
              <a:ext cx="786147" cy="62085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677298" y="5698148"/>
              <a:ext cx="1276864" cy="169381"/>
            </a:xfrm>
            <a:prstGeom prst="rect">
              <a:avLst/>
            </a:prstGeom>
            <a:noFill/>
          </p:spPr>
          <p:txBody>
            <a:bodyPr wrap="square" rtlCol="0">
              <a:spAutoFit/>
            </a:bodyPr>
            <a:lstStyle/>
            <a:p>
              <a:pPr algn="ctr"/>
              <a:r>
                <a:rPr lang="en-US" sz="1200" dirty="0" smtClean="0"/>
                <a:t>Water Quality Sensors</a:t>
              </a:r>
              <a:endParaRPr lang="en-AU" sz="1200" dirty="0"/>
            </a:p>
          </p:txBody>
        </p:sp>
        <p:pic>
          <p:nvPicPr>
            <p:cNvPr id="3078" name="Picture 6" descr="https://www.cooking-hacks.com/media/cooking/images/documentation/article_waspmote/gases_pr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6086" y="5040529"/>
              <a:ext cx="969100" cy="76534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086086" y="5780073"/>
              <a:ext cx="944422" cy="169381"/>
            </a:xfrm>
            <a:prstGeom prst="rect">
              <a:avLst/>
            </a:prstGeom>
            <a:noFill/>
          </p:spPr>
          <p:txBody>
            <a:bodyPr wrap="square" rtlCol="0">
              <a:spAutoFit/>
            </a:bodyPr>
            <a:lstStyle/>
            <a:p>
              <a:pPr algn="ctr"/>
              <a:r>
                <a:rPr lang="en-US" sz="1200" dirty="0" smtClean="0"/>
                <a:t>Gas Sensors</a:t>
              </a:r>
              <a:endParaRPr lang="en-AU" sz="1200" dirty="0"/>
            </a:p>
          </p:txBody>
        </p:sp>
        <p:pic>
          <p:nvPicPr>
            <p:cNvPr id="3080" name="Picture 8" descr="https://www.cooking-hacks.com/media/cooking/images/documentation/article_waspmote/video_camer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6585" y="5207413"/>
              <a:ext cx="1083415" cy="85562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65578" y="5038091"/>
              <a:ext cx="944422" cy="169381"/>
            </a:xfrm>
            <a:prstGeom prst="rect">
              <a:avLst/>
            </a:prstGeom>
            <a:noFill/>
          </p:spPr>
          <p:txBody>
            <a:bodyPr wrap="square" rtlCol="0">
              <a:spAutoFit/>
            </a:bodyPr>
            <a:lstStyle/>
            <a:p>
              <a:pPr algn="ctr"/>
              <a:r>
                <a:rPr lang="en-US" sz="1200" dirty="0" smtClean="0"/>
                <a:t>Video Sensors</a:t>
              </a:r>
              <a:endParaRPr lang="en-AU" sz="1200" dirty="0"/>
            </a:p>
          </p:txBody>
        </p:sp>
        <p:pic>
          <p:nvPicPr>
            <p:cNvPr id="3084" name="Picture 12" descr="Image result for lora motion sens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9260" y="5229726"/>
              <a:ext cx="758048" cy="75804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7576073" y="4991969"/>
              <a:ext cx="944422" cy="169381"/>
            </a:xfrm>
            <a:prstGeom prst="rect">
              <a:avLst/>
            </a:prstGeom>
            <a:noFill/>
          </p:spPr>
          <p:txBody>
            <a:bodyPr wrap="square" rtlCol="0">
              <a:spAutoFit/>
            </a:bodyPr>
            <a:lstStyle/>
            <a:p>
              <a:pPr algn="ctr"/>
              <a:r>
                <a:rPr lang="en-US" sz="1200" dirty="0" smtClean="0"/>
                <a:t>Motion Sensors</a:t>
              </a:r>
              <a:endParaRPr lang="en-AU" sz="1200" dirty="0"/>
            </a:p>
          </p:txBody>
        </p:sp>
      </p:grpSp>
      <p:grpSp>
        <p:nvGrpSpPr>
          <p:cNvPr id="29" name="Group 28"/>
          <p:cNvGrpSpPr/>
          <p:nvPr/>
        </p:nvGrpSpPr>
        <p:grpSpPr>
          <a:xfrm>
            <a:off x="8344689" y="2583590"/>
            <a:ext cx="1358766" cy="1236294"/>
            <a:chOff x="7579286" y="4700933"/>
            <a:chExt cx="1762897" cy="1634583"/>
          </a:xfrm>
        </p:grpSpPr>
        <p:pic>
          <p:nvPicPr>
            <p:cNvPr id="30" name="Picture 18" descr="Image result for Mac Address sniffer"/>
            <p:cNvPicPr>
              <a:picLocks noChangeAspect="1" noChangeArrowheads="1"/>
            </p:cNvPicPr>
            <p:nvPr/>
          </p:nvPicPr>
          <p:blipFill rotWithShape="1">
            <a:blip r:embed="rId9">
              <a:extLst>
                <a:ext uri="{28A0092B-C50C-407E-A947-70E740481C1C}">
                  <a14:useLocalDpi xmlns:a14="http://schemas.microsoft.com/office/drawing/2010/main" val="0"/>
                </a:ext>
              </a:extLst>
            </a:blip>
            <a:srcRect l="8809" t="20612" r="4561" b="15964"/>
            <a:stretch/>
          </p:blipFill>
          <p:spPr bwMode="auto">
            <a:xfrm>
              <a:off x="7679467" y="4700933"/>
              <a:ext cx="1589903" cy="116398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579286" y="6058517"/>
              <a:ext cx="1762897" cy="276999"/>
            </a:xfrm>
            <a:prstGeom prst="rect">
              <a:avLst/>
            </a:prstGeom>
            <a:noFill/>
          </p:spPr>
          <p:txBody>
            <a:bodyPr wrap="square" rtlCol="0">
              <a:spAutoFit/>
            </a:bodyPr>
            <a:lstStyle/>
            <a:p>
              <a:pPr algn="ctr"/>
              <a:r>
                <a:rPr lang="en-US" sz="1200" dirty="0" smtClean="0"/>
                <a:t>MAC Address Sniffer</a:t>
              </a:r>
              <a:endParaRPr lang="en-AU" sz="1200" dirty="0"/>
            </a:p>
          </p:txBody>
        </p:sp>
      </p:grpSp>
    </p:spTree>
    <p:extLst>
      <p:ext uri="{BB962C8B-B14F-4D97-AF65-F5344CB8AC3E}">
        <p14:creationId xmlns:p14="http://schemas.microsoft.com/office/powerpoint/2010/main" val="3639072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Actuators, Servos &amp; Controls</a:t>
            </a:r>
            <a:endParaRPr lang="en-AU" dirty="0"/>
          </a:p>
        </p:txBody>
      </p:sp>
      <p:grpSp>
        <p:nvGrpSpPr>
          <p:cNvPr id="6" name="Group 5"/>
          <p:cNvGrpSpPr/>
          <p:nvPr/>
        </p:nvGrpSpPr>
        <p:grpSpPr>
          <a:xfrm>
            <a:off x="635969" y="2340931"/>
            <a:ext cx="10950076" cy="2005750"/>
            <a:chOff x="273505" y="2250315"/>
            <a:chExt cx="10950076" cy="2005750"/>
          </a:xfrm>
        </p:grpSpPr>
        <p:pic>
          <p:nvPicPr>
            <p:cNvPr id="4098" name="Picture 2" descr="Smart Pl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846" y="2422153"/>
              <a:ext cx="1236619" cy="12496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3505" y="3794401"/>
              <a:ext cx="1762897" cy="276999"/>
            </a:xfrm>
            <a:prstGeom prst="rect">
              <a:avLst/>
            </a:prstGeom>
            <a:noFill/>
          </p:spPr>
          <p:txBody>
            <a:bodyPr wrap="square" rtlCol="0">
              <a:spAutoFit/>
            </a:bodyPr>
            <a:lstStyle/>
            <a:p>
              <a:pPr algn="ctr"/>
              <a:r>
                <a:rPr lang="en-US" sz="1200" dirty="0" smtClean="0"/>
                <a:t>Smart Plug</a:t>
              </a:r>
              <a:endParaRPr lang="en-AU" sz="1200" dirty="0"/>
            </a:p>
          </p:txBody>
        </p:sp>
        <p:pic>
          <p:nvPicPr>
            <p:cNvPr id="4100" name="Picture 4" descr="http://www.tcrystal.cn/data/attachment/image/20150621/e91805fc3c3c98efb08cd4c5f82f51b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035" y="2250315"/>
              <a:ext cx="2105340" cy="15790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364972" y="3794400"/>
              <a:ext cx="1762897" cy="276999"/>
            </a:xfrm>
            <a:prstGeom prst="rect">
              <a:avLst/>
            </a:prstGeom>
            <a:noFill/>
          </p:spPr>
          <p:txBody>
            <a:bodyPr wrap="square" rtlCol="0">
              <a:spAutoFit/>
            </a:bodyPr>
            <a:lstStyle/>
            <a:p>
              <a:pPr algn="ctr"/>
              <a:r>
                <a:rPr lang="en-US" sz="1200" dirty="0" smtClean="0"/>
                <a:t>Electric Switch</a:t>
              </a:r>
              <a:endParaRPr lang="en-AU" sz="1200" dirty="0"/>
            </a:p>
          </p:txBody>
        </p:sp>
        <p:pic>
          <p:nvPicPr>
            <p:cNvPr id="4102" name="Picture 6" descr="http://www.mcf16.com/img/MCF16/loraw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1755" y="2417988"/>
              <a:ext cx="1706177" cy="13764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903474" y="3794400"/>
              <a:ext cx="1762897" cy="461665"/>
            </a:xfrm>
            <a:prstGeom prst="rect">
              <a:avLst/>
            </a:prstGeom>
            <a:noFill/>
          </p:spPr>
          <p:txBody>
            <a:bodyPr wrap="square" rtlCol="0">
              <a:spAutoFit/>
            </a:bodyPr>
            <a:lstStyle/>
            <a:p>
              <a:pPr algn="ctr"/>
              <a:r>
                <a:rPr lang="en-US" sz="1200" dirty="0" smtClean="0"/>
                <a:t>Vending Machine Monitor</a:t>
              </a:r>
              <a:endParaRPr lang="en-AU" sz="1200" dirty="0"/>
            </a:p>
          </p:txBody>
        </p:sp>
        <p:pic>
          <p:nvPicPr>
            <p:cNvPr id="4104" name="Picture 8" descr="http://www.mcf16.com/img/MCF16/smar_iIndustrial_temperature_control_mcf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0731" y="2521780"/>
              <a:ext cx="1244857" cy="11499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187447" y="3794400"/>
              <a:ext cx="1762897" cy="276999"/>
            </a:xfrm>
            <a:prstGeom prst="rect">
              <a:avLst/>
            </a:prstGeom>
            <a:noFill/>
          </p:spPr>
          <p:txBody>
            <a:bodyPr wrap="square" rtlCol="0">
              <a:spAutoFit/>
            </a:bodyPr>
            <a:lstStyle/>
            <a:p>
              <a:pPr algn="ctr"/>
              <a:r>
                <a:rPr lang="en-US" sz="1200" dirty="0" smtClean="0"/>
                <a:t>Temp Control</a:t>
              </a:r>
              <a:endParaRPr lang="en-AU" sz="1200" dirty="0"/>
            </a:p>
          </p:txBody>
        </p:sp>
        <p:pic>
          <p:nvPicPr>
            <p:cNvPr id="4106" name="Picture 10" descr="http://www.mcf16.com/img/MCF16/lorawan_smart_wast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85607" y="2367752"/>
              <a:ext cx="1113052" cy="119621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460684" y="3748233"/>
              <a:ext cx="1762897" cy="276999"/>
            </a:xfrm>
            <a:prstGeom prst="rect">
              <a:avLst/>
            </a:prstGeom>
            <a:noFill/>
          </p:spPr>
          <p:txBody>
            <a:bodyPr wrap="square" rtlCol="0">
              <a:spAutoFit/>
            </a:bodyPr>
            <a:lstStyle/>
            <a:p>
              <a:pPr algn="ctr"/>
              <a:r>
                <a:rPr lang="en-US" sz="1200" dirty="0" smtClean="0"/>
                <a:t>Smart Bin</a:t>
              </a:r>
              <a:endParaRPr lang="en-AU" sz="1200" dirty="0"/>
            </a:p>
          </p:txBody>
        </p:sp>
      </p:grpSp>
      <p:pic>
        <p:nvPicPr>
          <p:cNvPr id="4108" name="Picture 12" descr="Image result for LoRa serv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295" y="4594508"/>
            <a:ext cx="1484634" cy="126688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86032" y="6065675"/>
            <a:ext cx="1762897" cy="276999"/>
          </a:xfrm>
          <a:prstGeom prst="rect">
            <a:avLst/>
          </a:prstGeom>
          <a:noFill/>
        </p:spPr>
        <p:txBody>
          <a:bodyPr wrap="square" rtlCol="0">
            <a:spAutoFit/>
          </a:bodyPr>
          <a:lstStyle/>
          <a:p>
            <a:pPr algn="ctr"/>
            <a:r>
              <a:rPr lang="en-US" sz="1200" dirty="0" smtClean="0"/>
              <a:t>Rotation Servo</a:t>
            </a:r>
            <a:endParaRPr lang="en-AU" sz="1200" dirty="0"/>
          </a:p>
        </p:txBody>
      </p:sp>
      <p:pic>
        <p:nvPicPr>
          <p:cNvPr id="4110" name="Picture 14" descr="Analog Feedback Serv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0581" y="4700933"/>
            <a:ext cx="1543963" cy="116046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919942" y="6058519"/>
            <a:ext cx="1762897" cy="276999"/>
          </a:xfrm>
          <a:prstGeom prst="rect">
            <a:avLst/>
          </a:prstGeom>
          <a:noFill/>
        </p:spPr>
        <p:txBody>
          <a:bodyPr wrap="square" rtlCol="0">
            <a:spAutoFit/>
          </a:bodyPr>
          <a:lstStyle/>
          <a:p>
            <a:pPr algn="ctr"/>
            <a:r>
              <a:rPr lang="en-US" sz="1200" dirty="0" smtClean="0"/>
              <a:t>Feedback Servo</a:t>
            </a:r>
            <a:endParaRPr lang="en-AU" sz="1200" dirty="0"/>
          </a:p>
        </p:txBody>
      </p:sp>
      <p:sp>
        <p:nvSpPr>
          <p:cNvPr id="21" name="TextBox 20"/>
          <p:cNvSpPr txBox="1"/>
          <p:nvPr/>
        </p:nvSpPr>
        <p:spPr>
          <a:xfrm>
            <a:off x="5414219" y="6058518"/>
            <a:ext cx="1762897" cy="276999"/>
          </a:xfrm>
          <a:prstGeom prst="rect">
            <a:avLst/>
          </a:prstGeom>
          <a:noFill/>
        </p:spPr>
        <p:txBody>
          <a:bodyPr wrap="square" rtlCol="0">
            <a:spAutoFit/>
          </a:bodyPr>
          <a:lstStyle/>
          <a:p>
            <a:pPr algn="ctr"/>
            <a:r>
              <a:rPr lang="en-US" sz="1200" dirty="0" smtClean="0"/>
              <a:t>Street Light Control</a:t>
            </a:r>
            <a:endParaRPr lang="en-AU" sz="1200" dirty="0"/>
          </a:p>
        </p:txBody>
      </p:sp>
      <p:pic>
        <p:nvPicPr>
          <p:cNvPr id="4116" name="Picture 20" descr="http://www.lightwell.eu/wp-content/uploads/2015/02/LORA-SYSTEM-EXAMPLE-02.png?5eaa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2171" y="4684886"/>
            <a:ext cx="1470638" cy="1176510"/>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http://www.fetek.com.cn/en/upfiles/case/img/20160126094501227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9911" y="4637963"/>
            <a:ext cx="1635774" cy="122343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7693195" y="6058517"/>
            <a:ext cx="1762897" cy="276999"/>
          </a:xfrm>
          <a:prstGeom prst="rect">
            <a:avLst/>
          </a:prstGeom>
          <a:noFill/>
        </p:spPr>
        <p:txBody>
          <a:bodyPr wrap="square" rtlCol="0">
            <a:spAutoFit/>
          </a:bodyPr>
          <a:lstStyle/>
          <a:p>
            <a:pPr algn="ctr"/>
            <a:r>
              <a:rPr lang="en-US" sz="1200" dirty="0" smtClean="0"/>
              <a:t>Smart water meter</a:t>
            </a:r>
            <a:endParaRPr lang="en-AU" sz="1200" dirty="0"/>
          </a:p>
        </p:txBody>
      </p:sp>
      <p:pic>
        <p:nvPicPr>
          <p:cNvPr id="4120" name="Picture 24" descr="Image result for LoRa smart met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66051" y="4700933"/>
            <a:ext cx="1419994" cy="118569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9823149" y="6058516"/>
            <a:ext cx="2031100" cy="276999"/>
          </a:xfrm>
          <a:prstGeom prst="rect">
            <a:avLst/>
          </a:prstGeom>
          <a:noFill/>
        </p:spPr>
        <p:txBody>
          <a:bodyPr wrap="square" rtlCol="0">
            <a:spAutoFit/>
          </a:bodyPr>
          <a:lstStyle/>
          <a:p>
            <a:pPr algn="ctr"/>
            <a:r>
              <a:rPr lang="en-US" sz="1200" dirty="0" smtClean="0"/>
              <a:t>Smart Electricity meter</a:t>
            </a:r>
            <a:endParaRPr lang="en-AU" sz="1200" dirty="0"/>
          </a:p>
        </p:txBody>
      </p:sp>
    </p:spTree>
    <p:extLst>
      <p:ext uri="{BB962C8B-B14F-4D97-AF65-F5344CB8AC3E}">
        <p14:creationId xmlns:p14="http://schemas.microsoft.com/office/powerpoint/2010/main" val="2515791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Feeding the Big Data World</a:t>
            </a:r>
            <a:endParaRPr lang="en-AU" dirty="0"/>
          </a:p>
        </p:txBody>
      </p:sp>
      <p:pic>
        <p:nvPicPr>
          <p:cNvPr id="6146" name="Picture 2" descr="https://ic.tweakimg.net/ext/i/imagelarge/200094888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26" y="2616730"/>
            <a:ext cx="4514337" cy="30095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54954" y="5791045"/>
            <a:ext cx="3548851" cy="369332"/>
          </a:xfrm>
          <a:prstGeom prst="rect">
            <a:avLst/>
          </a:prstGeom>
          <a:noFill/>
        </p:spPr>
        <p:txBody>
          <a:bodyPr wrap="square" rtlCol="0">
            <a:spAutoFit/>
          </a:bodyPr>
          <a:lstStyle/>
          <a:p>
            <a:pPr algn="ctr"/>
            <a:r>
              <a:rPr lang="en-US" dirty="0" smtClean="0"/>
              <a:t>Work State Management </a:t>
            </a:r>
            <a:endParaRPr lang="en-AU" dirty="0"/>
          </a:p>
        </p:txBody>
      </p:sp>
      <p:pic>
        <p:nvPicPr>
          <p:cNvPr id="6" name="Picture 2" descr="http://trendwise.co/wp-content/uploads/2016/01/dashboard_mocku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672" y="2616730"/>
            <a:ext cx="5274564" cy="30095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89096" y="5683953"/>
            <a:ext cx="3548851" cy="369332"/>
          </a:xfrm>
          <a:prstGeom prst="rect">
            <a:avLst/>
          </a:prstGeom>
          <a:noFill/>
        </p:spPr>
        <p:txBody>
          <a:bodyPr wrap="square" rtlCol="0">
            <a:spAutoFit/>
          </a:bodyPr>
          <a:lstStyle/>
          <a:p>
            <a:pPr algn="ctr"/>
            <a:r>
              <a:rPr lang="en-US" dirty="0" smtClean="0"/>
              <a:t>Visitor Tracking</a:t>
            </a:r>
            <a:endParaRPr lang="en-AU" dirty="0"/>
          </a:p>
        </p:txBody>
      </p:sp>
    </p:spTree>
    <p:extLst>
      <p:ext uri="{BB962C8B-B14F-4D97-AF65-F5344CB8AC3E}">
        <p14:creationId xmlns:p14="http://schemas.microsoft.com/office/powerpoint/2010/main" val="1593664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elizabeth quay pe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73" y="2546225"/>
            <a:ext cx="5601160" cy="38407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Narrowband option 1: </a:t>
            </a:r>
            <a:r>
              <a:rPr lang="en-US" dirty="0" err="1" smtClean="0"/>
              <a:t>LoRa</a:t>
            </a:r>
            <a:endParaRPr lang="en-AU" dirty="0"/>
          </a:p>
        </p:txBody>
      </p:sp>
      <p:pic>
        <p:nvPicPr>
          <p:cNvPr id="5" name="Picture 8" descr="http://www.elecomes.com/images/upload/Image/lora-network.png"/>
          <p:cNvPicPr>
            <a:picLocks noChangeAspect="1" noChangeArrowheads="1"/>
          </p:cNvPicPr>
          <p:nvPr/>
        </p:nvPicPr>
        <p:blipFill rotWithShape="1">
          <a:blip r:embed="rId3">
            <a:extLst>
              <a:ext uri="{28A0092B-C50C-407E-A947-70E740481C1C}">
                <a14:useLocalDpi xmlns:a14="http://schemas.microsoft.com/office/drawing/2010/main" val="0"/>
              </a:ext>
            </a:extLst>
          </a:blip>
          <a:srcRect b="37811"/>
          <a:stretch/>
        </p:blipFill>
        <p:spPr bwMode="auto">
          <a:xfrm>
            <a:off x="7009356" y="1853145"/>
            <a:ext cx="4903592" cy="228914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Elbow Connector 6"/>
          <p:cNvCxnSpPr/>
          <p:nvPr/>
        </p:nvCxnSpPr>
        <p:spPr>
          <a:xfrm rot="10800000" flipV="1">
            <a:off x="6219565" y="4142294"/>
            <a:ext cx="4683967" cy="503853"/>
          </a:xfrm>
          <a:prstGeom prst="bentConnector3">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321987" y="4056760"/>
            <a:ext cx="2693429" cy="169181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p:nvPr/>
        </p:nvCxnSpPr>
        <p:spPr>
          <a:xfrm flipH="1">
            <a:off x="3932635" y="3271316"/>
            <a:ext cx="3291949" cy="132847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0" name="Straight Arrow Connector 9"/>
          <p:cNvCxnSpPr/>
          <p:nvPr/>
        </p:nvCxnSpPr>
        <p:spPr>
          <a:xfrm flipH="1">
            <a:off x="2767915" y="2631759"/>
            <a:ext cx="4728517" cy="162091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a:xfrm flipH="1">
            <a:off x="3154280" y="2207448"/>
            <a:ext cx="4861136" cy="98371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2" name="Straight Arrow Connector 11"/>
          <p:cNvCxnSpPr/>
          <p:nvPr/>
        </p:nvCxnSpPr>
        <p:spPr>
          <a:xfrm flipH="1">
            <a:off x="4028303" y="3775858"/>
            <a:ext cx="3629261" cy="129726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076103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Configurations: LAN &amp; WAN</a:t>
            </a:r>
            <a:endParaRPr lang="en-AU" dirty="0"/>
          </a:p>
        </p:txBody>
      </p:sp>
      <p:pic>
        <p:nvPicPr>
          <p:cNvPr id="7170" name="Picture 2" descr="Image result for LoRa applications Far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454" y="1738580"/>
            <a:ext cx="7422291" cy="507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0313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15465</TotalTime>
  <Words>460</Words>
  <Application>Microsoft Office PowerPoint</Application>
  <PresentationFormat>Widescreen</PresentationFormat>
  <Paragraphs>73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Ion Boardroom</vt:lpstr>
      <vt:lpstr>PowerPoint Presentation</vt:lpstr>
      <vt:lpstr>Introduction:</vt:lpstr>
      <vt:lpstr>What is Narrowband:</vt:lpstr>
      <vt:lpstr>Examples of Narrowband technologies</vt:lpstr>
      <vt:lpstr>Narrowband IoT Sensors</vt:lpstr>
      <vt:lpstr>Actuators, Servos &amp; Controls</vt:lpstr>
      <vt:lpstr>Feeding the Big Data World</vt:lpstr>
      <vt:lpstr>Narrowband option 1: LoRa</vt:lpstr>
      <vt:lpstr>Configurations: LAN &amp; WAN</vt:lpstr>
      <vt:lpstr>Narrowband option 2: NB-IoT (LTE)</vt:lpstr>
      <vt:lpstr>Narrowband option 2: NB-IoT (LTE)</vt:lpstr>
      <vt:lpstr>Narrowband &amp; Broadband Integration</vt:lpstr>
      <vt:lpstr>Case Study: Smart Farming</vt:lpstr>
      <vt:lpstr>Case Study: Digital Tourism</vt:lpstr>
      <vt:lpstr>Case Study: Community Management</vt:lpstr>
      <vt:lpstr>Case Study: Emergency Response</vt:lpstr>
      <vt:lpstr>Working towards a Digital Tomorrow</vt:lpstr>
      <vt:lpstr>Thankyou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Improved Infrastructure &amp; Services</dc:title>
  <dc:creator>Jim</dc:creator>
  <cp:lastModifiedBy>James Wyatt</cp:lastModifiedBy>
  <cp:revision>246</cp:revision>
  <cp:lastPrinted>2016-08-18T00:42:03Z</cp:lastPrinted>
  <dcterms:created xsi:type="dcterms:W3CDTF">2014-04-09T05:50:59Z</dcterms:created>
  <dcterms:modified xsi:type="dcterms:W3CDTF">2016-09-05T23:25:29Z</dcterms:modified>
</cp:coreProperties>
</file>