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60" r:id="rId2"/>
    <p:sldId id="262" r:id="rId3"/>
    <p:sldId id="282" r:id="rId4"/>
    <p:sldId id="295" r:id="rId5"/>
    <p:sldId id="263" r:id="rId6"/>
    <p:sldId id="264" r:id="rId7"/>
    <p:sldId id="283" r:id="rId8"/>
    <p:sldId id="284" r:id="rId9"/>
    <p:sldId id="285" r:id="rId10"/>
    <p:sldId id="286" r:id="rId11"/>
    <p:sldId id="287" r:id="rId12"/>
    <p:sldId id="288" r:id="rId13"/>
    <p:sldId id="290" r:id="rId14"/>
    <p:sldId id="291" r:id="rId15"/>
    <p:sldId id="294" r:id="rId16"/>
    <p:sldId id="293" r:id="rId17"/>
    <p:sldId id="296" r:id="rId18"/>
    <p:sldId id="297" r:id="rId19"/>
    <p:sldId id="279" r:id="rId20"/>
  </p:sldIdLst>
  <p:sldSz cx="12192000" cy="6858000"/>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6" d="100"/>
          <a:sy n="116" d="100"/>
        </p:scale>
        <p:origin x="3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8/31/2015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8/31/2015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8/31/2015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8/31/2015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8/31/2015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8/31/2015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8/31/2015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8/31/2015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8/31/2015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8/31/2015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8/31/2015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chemeClr val="accent1">
                <a:lumMod val="5000"/>
                <a:lumOff val="95000"/>
              </a:schemeClr>
            </a:gs>
            <a:gs pos="74000">
              <a:schemeClr val="accent1">
                <a:lumMod val="45000"/>
                <a:lumOff val="55000"/>
              </a:schemeClr>
            </a:gs>
            <a:gs pos="4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8/31/2015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hyperlink" Target="http://techhub.io/" TargetMode="Externa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pacecubed.com/"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www.themakers.org.au/the-make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59" y="630309"/>
            <a:ext cx="2872913" cy="666243"/>
          </a:xfrm>
          <a:prstGeom prst="rect">
            <a:avLst/>
          </a:prstGeom>
        </p:spPr>
      </p:pic>
      <p:sp>
        <p:nvSpPr>
          <p:cNvPr id="4" name="TextBox 3"/>
          <p:cNvSpPr txBox="1"/>
          <p:nvPr/>
        </p:nvSpPr>
        <p:spPr>
          <a:xfrm>
            <a:off x="1540477" y="3385752"/>
            <a:ext cx="8954528" cy="1077218"/>
          </a:xfrm>
          <a:prstGeom prst="rect">
            <a:avLst/>
          </a:prstGeom>
          <a:noFill/>
        </p:spPr>
        <p:txBody>
          <a:bodyPr wrap="square" rtlCol="0">
            <a:spAutoFit/>
          </a:bodyPr>
          <a:lstStyle/>
          <a:p>
            <a:pPr algn="ctr"/>
            <a:r>
              <a:rPr lang="en-AU" sz="3200" b="1" dirty="0" smtClean="0">
                <a:solidFill>
                  <a:schemeClr val="accent3">
                    <a:lumMod val="40000"/>
                    <a:lumOff val="60000"/>
                  </a:schemeClr>
                </a:solidFill>
                <a:effectLst>
                  <a:outerShdw blurRad="38100" dist="38100" dir="2700000" algn="tl">
                    <a:srgbClr val="000000">
                      <a:alpha val="43137"/>
                    </a:srgbClr>
                  </a:outerShdw>
                </a:effectLst>
              </a:rPr>
              <a:t>Digital, Collaboration &amp; Innovation Hubs Summary</a:t>
            </a:r>
            <a:endParaRPr lang="en-AU" sz="3200" b="1" dirty="0">
              <a:solidFill>
                <a:schemeClr val="accent3">
                  <a:lumMod val="40000"/>
                  <a:lumOff val="60000"/>
                </a:schemeClr>
              </a:solidFill>
              <a:effectLst>
                <a:outerShdw blurRad="38100" dist="38100" dir="2700000" algn="tl">
                  <a:srgbClr val="000000">
                    <a:alpha val="43137"/>
                  </a:srgbClr>
                </a:outerShdw>
              </a:effectLst>
            </a:endParaRPr>
          </a:p>
        </p:txBody>
      </p:sp>
      <p:sp>
        <p:nvSpPr>
          <p:cNvPr id="7" name="TextBox 6"/>
          <p:cNvSpPr txBox="1"/>
          <p:nvPr/>
        </p:nvSpPr>
        <p:spPr>
          <a:xfrm>
            <a:off x="3113903" y="4972801"/>
            <a:ext cx="5824151" cy="523220"/>
          </a:xfrm>
          <a:prstGeom prst="rect">
            <a:avLst/>
          </a:prstGeom>
          <a:noFill/>
        </p:spPr>
        <p:txBody>
          <a:bodyPr wrap="square" rtlCol="0">
            <a:spAutoFit/>
          </a:bodyPr>
          <a:lstStyle/>
          <a:p>
            <a:pPr algn="ctr"/>
            <a:r>
              <a:rPr lang="en-AU" sz="2800" dirty="0" smtClean="0">
                <a:solidFill>
                  <a:schemeClr val="bg1"/>
                </a:solidFill>
              </a:rPr>
              <a:t>Jim Wyatt, September 2015</a:t>
            </a:r>
            <a:endParaRPr lang="en-AU" sz="28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311" y="2348984"/>
            <a:ext cx="3617366" cy="609784"/>
          </a:xfrm>
          <a:prstGeom prst="rect">
            <a:avLst/>
          </a:prstGeom>
        </p:spPr>
      </p:pic>
    </p:spTree>
    <p:extLst>
      <p:ext uri="{BB962C8B-B14F-4D97-AF65-F5344CB8AC3E}">
        <p14:creationId xmlns:p14="http://schemas.microsoft.com/office/powerpoint/2010/main" val="2394626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dgeqld.org.au/wp-content/themes/edge2014/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5813" y="1023551"/>
            <a:ext cx="2085975" cy="476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02507" y="2348980"/>
            <a:ext cx="11219935" cy="1077218"/>
          </a:xfrm>
          <a:prstGeom prst="rect">
            <a:avLst/>
          </a:prstGeom>
        </p:spPr>
        <p:txBody>
          <a:bodyPr wrap="square">
            <a:spAutoFit/>
          </a:bodyPr>
          <a:lstStyle/>
          <a:p>
            <a:r>
              <a:rPr lang="en-AU" sz="1600" dirty="0">
                <a:solidFill>
                  <a:srgbClr val="505050"/>
                </a:solidFill>
                <a:latin typeface="Arial" panose="020B0604020202020204" pitchFamily="34" charset="0"/>
              </a:rPr>
              <a:t>Conceived as a model for the library of the future, The Edge, launched by State Library of Queensland (SLQ) in 2010, is at the forefront of re-imagining libraries for the 21st century. With a mandate to empower Queenslanders to explore creativity across art, science, technology, and enterprise, The Edge is a visionary space for ‘creating creatives’; a melting pot of ideas and innovation, capacity-building, experimentation and innovation.</a:t>
            </a:r>
          </a:p>
        </p:txBody>
      </p:sp>
      <p:pic>
        <p:nvPicPr>
          <p:cNvPr id="5124" name="Picture 4" descr="http://edgeqld.org.au/wp-content/uploads/2013/12/MG_29571-855x5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07" y="3905599"/>
            <a:ext cx="2759677" cy="169131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edgeqld.org.au/wp-content/uploads/2013/12/MG_29691-855x5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510" y="3897771"/>
            <a:ext cx="2536966" cy="169131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edgeqld.org.au/wp-content/uploads/2014/05/Unknown-7-855x570.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524" y="3913425"/>
            <a:ext cx="2513485" cy="167565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edgeqld.org.au/wp-content/uploads/2013/12/IMG_97201-855x57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6335" y="3905599"/>
            <a:ext cx="2545492" cy="16969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6778" y="5733543"/>
            <a:ext cx="1812325" cy="369332"/>
          </a:xfrm>
          <a:prstGeom prst="rect">
            <a:avLst/>
          </a:prstGeom>
          <a:noFill/>
        </p:spPr>
        <p:txBody>
          <a:bodyPr wrap="square" rtlCol="0">
            <a:spAutoFit/>
          </a:bodyPr>
          <a:lstStyle/>
          <a:p>
            <a:pPr algn="ctr"/>
            <a:r>
              <a:rPr lang="en-US" dirty="0" smtClean="0"/>
              <a:t>Media Lab</a:t>
            </a:r>
            <a:endParaRPr lang="en-AU" dirty="0"/>
          </a:p>
        </p:txBody>
      </p:sp>
      <p:sp>
        <p:nvSpPr>
          <p:cNvPr id="12" name="TextBox 11"/>
          <p:cNvSpPr txBox="1"/>
          <p:nvPr/>
        </p:nvSpPr>
        <p:spPr>
          <a:xfrm>
            <a:off x="9469362" y="5737660"/>
            <a:ext cx="1812325" cy="369332"/>
          </a:xfrm>
          <a:prstGeom prst="rect">
            <a:avLst/>
          </a:prstGeom>
          <a:noFill/>
        </p:spPr>
        <p:txBody>
          <a:bodyPr wrap="square" rtlCol="0">
            <a:spAutoFit/>
          </a:bodyPr>
          <a:lstStyle/>
          <a:p>
            <a:pPr algn="ctr"/>
            <a:r>
              <a:rPr lang="en-US" dirty="0" smtClean="0"/>
              <a:t>Collaboration</a:t>
            </a:r>
            <a:endParaRPr lang="en-AU" dirty="0"/>
          </a:p>
        </p:txBody>
      </p:sp>
      <p:sp>
        <p:nvSpPr>
          <p:cNvPr id="13" name="TextBox 12"/>
          <p:cNvSpPr txBox="1"/>
          <p:nvPr/>
        </p:nvSpPr>
        <p:spPr>
          <a:xfrm>
            <a:off x="6709696" y="5737659"/>
            <a:ext cx="1812325" cy="369332"/>
          </a:xfrm>
          <a:prstGeom prst="rect">
            <a:avLst/>
          </a:prstGeom>
          <a:noFill/>
        </p:spPr>
        <p:txBody>
          <a:bodyPr wrap="square" rtlCol="0">
            <a:spAutoFit/>
          </a:bodyPr>
          <a:lstStyle/>
          <a:p>
            <a:pPr algn="ctr"/>
            <a:r>
              <a:rPr lang="en-US" dirty="0" smtClean="0"/>
              <a:t>Studio</a:t>
            </a:r>
            <a:endParaRPr lang="en-AU" dirty="0"/>
          </a:p>
        </p:txBody>
      </p:sp>
      <p:sp>
        <p:nvSpPr>
          <p:cNvPr id="14" name="TextBox 13"/>
          <p:cNvSpPr txBox="1"/>
          <p:nvPr/>
        </p:nvSpPr>
        <p:spPr>
          <a:xfrm>
            <a:off x="3756444" y="5737659"/>
            <a:ext cx="2092421" cy="369332"/>
          </a:xfrm>
          <a:prstGeom prst="rect">
            <a:avLst/>
          </a:prstGeom>
          <a:noFill/>
        </p:spPr>
        <p:txBody>
          <a:bodyPr wrap="square" rtlCol="0">
            <a:spAutoFit/>
          </a:bodyPr>
          <a:lstStyle/>
          <a:p>
            <a:pPr algn="ctr"/>
            <a:r>
              <a:rPr lang="en-US" dirty="0" smtClean="0"/>
              <a:t>Innovation Lab</a:t>
            </a:r>
            <a:endParaRPr lang="en-AU" dirty="0"/>
          </a:p>
        </p:txBody>
      </p:sp>
    </p:spTree>
    <p:extLst>
      <p:ext uri="{BB962C8B-B14F-4D97-AF65-F5344CB8AC3E}">
        <p14:creationId xmlns:p14="http://schemas.microsoft.com/office/powerpoint/2010/main" val="37096005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londondesignagenda.com/wp-content/uploads/London-Design-Agenda.London-Art-Design-Events.-POPBRIXTON.4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088" y="774611"/>
            <a:ext cx="1994501" cy="1090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02508" y="2331984"/>
            <a:ext cx="11203460" cy="1323439"/>
          </a:xfrm>
          <a:prstGeom prst="rect">
            <a:avLst/>
          </a:prstGeom>
        </p:spPr>
        <p:txBody>
          <a:bodyPr wrap="square">
            <a:spAutoFit/>
          </a:bodyPr>
          <a:lstStyle/>
          <a:p>
            <a:pPr algn="just" fontAlgn="base"/>
            <a:r>
              <a:rPr lang="en-AU" sz="1600" dirty="0">
                <a:solidFill>
                  <a:srgbClr val="505050"/>
                </a:solidFill>
                <a:latin typeface="Arial" panose="020B0604020202020204" pitchFamily="34" charset="0"/>
              </a:rPr>
              <a:t>Pop Brixton is a pioneering new space created with the local community in mind to showcase the best and most exciting independent start-ups and businesses from Brixton and </a:t>
            </a:r>
            <a:r>
              <a:rPr lang="en-AU" sz="1600" dirty="0">
                <a:solidFill>
                  <a:srgbClr val="505050"/>
                </a:solidFill>
                <a:latin typeface="Arial" panose="020B0604020202020204" pitchFamily="34" charset="0"/>
              </a:rPr>
              <a:t>Lambeth (London UK), </a:t>
            </a:r>
            <a:r>
              <a:rPr lang="en-AU" sz="1600" dirty="0">
                <a:solidFill>
                  <a:srgbClr val="505050"/>
                </a:solidFill>
                <a:latin typeface="Arial" panose="020B0604020202020204" pitchFamily="34" charset="0"/>
              </a:rPr>
              <a:t>where they can share space, skills and ideas</a:t>
            </a:r>
            <a:r>
              <a:rPr lang="en-AU" sz="1600" dirty="0">
                <a:solidFill>
                  <a:srgbClr val="505050"/>
                </a:solidFill>
                <a:latin typeface="Arial" panose="020B0604020202020204" pitchFamily="34" charset="0"/>
              </a:rPr>
              <a:t>. Pop </a:t>
            </a:r>
            <a:r>
              <a:rPr lang="en-AU" sz="1600" dirty="0">
                <a:solidFill>
                  <a:srgbClr val="505050"/>
                </a:solidFill>
                <a:latin typeface="Arial" panose="020B0604020202020204" pitchFamily="34" charset="0"/>
              </a:rPr>
              <a:t>Brixton will house the next generation of local food and drinks entrepreneurs, retail outlets, workspaces for local business and artists, tech enterprises and a community event space, to be enjoyed by all. </a:t>
            </a:r>
            <a:r>
              <a:rPr lang="en-AU" sz="1600" dirty="0">
                <a:solidFill>
                  <a:srgbClr val="505050"/>
                </a:solidFill>
                <a:latin typeface="Arial" panose="020B0604020202020204" pitchFamily="34" charset="0"/>
              </a:rPr>
              <a:t>Affordable </a:t>
            </a:r>
            <a:r>
              <a:rPr lang="en-AU" sz="1600" dirty="0">
                <a:solidFill>
                  <a:srgbClr val="505050"/>
                </a:solidFill>
                <a:latin typeface="Arial" panose="020B0604020202020204" pitchFamily="34" charset="0"/>
              </a:rPr>
              <a:t>space for start-ups and small </a:t>
            </a:r>
            <a:r>
              <a:rPr lang="en-AU" sz="1600" dirty="0">
                <a:solidFill>
                  <a:srgbClr val="505050"/>
                </a:solidFill>
                <a:latin typeface="Arial" panose="020B0604020202020204" pitchFamily="34" charset="0"/>
              </a:rPr>
              <a:t>businesses is provided </a:t>
            </a:r>
            <a:r>
              <a:rPr lang="en-AU" sz="1600" dirty="0">
                <a:solidFill>
                  <a:srgbClr val="505050"/>
                </a:solidFill>
                <a:latin typeface="Arial" panose="020B0604020202020204" pitchFamily="34" charset="0"/>
              </a:rPr>
              <a:t>with 10 units available at 20-50% of market rate.</a:t>
            </a:r>
          </a:p>
        </p:txBody>
      </p:sp>
      <p:pic>
        <p:nvPicPr>
          <p:cNvPr id="9220" name="Picture 4" descr="http://www.brixtonbuzz.com/wp-content/uploads/2014/04/grow-brixton-popes-roa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08" y="4165662"/>
            <a:ext cx="3692480" cy="218571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talkingpigeons.com/wp-content/uploads/2015/06/POP-BRIXTON-OPENING-WEEKEND-COPYRIGHT-TALKING-PIGE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820" y="4164896"/>
            <a:ext cx="3279715" cy="218647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londondesignfestival.com/sites/default/files/styles/600x390_scale/public/pop_brixton_05_2.jpg?itok=CNIT3LX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4886" y="4165662"/>
            <a:ext cx="3278660" cy="2185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21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sixty27.com.au/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2904" y="1040327"/>
            <a:ext cx="1838325" cy="504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6031" y="2379868"/>
            <a:ext cx="11228173" cy="1815882"/>
          </a:xfrm>
          <a:prstGeom prst="rect">
            <a:avLst/>
          </a:prstGeom>
        </p:spPr>
        <p:txBody>
          <a:bodyPr wrap="square">
            <a:spAutoFit/>
          </a:bodyPr>
          <a:lstStyle/>
          <a:p>
            <a:pPr algn="just" fontAlgn="base"/>
            <a:r>
              <a:rPr lang="en-AU" sz="1600" dirty="0">
                <a:solidFill>
                  <a:srgbClr val="505050"/>
                </a:solidFill>
                <a:latin typeface="Arial" panose="020B0604020202020204" pitchFamily="34" charset="0"/>
              </a:rPr>
              <a:t>Sixty27 </a:t>
            </a:r>
            <a:r>
              <a:rPr lang="en-AU" sz="1600" dirty="0">
                <a:solidFill>
                  <a:srgbClr val="505050"/>
                </a:solidFill>
                <a:latin typeface="Arial" panose="020B0604020202020204" pitchFamily="34" charset="0"/>
              </a:rPr>
              <a:t>aims to </a:t>
            </a:r>
            <a:r>
              <a:rPr lang="en-AU" sz="1600" dirty="0">
                <a:solidFill>
                  <a:srgbClr val="505050"/>
                </a:solidFill>
                <a:latin typeface="Arial" panose="020B0604020202020204" pitchFamily="34" charset="0"/>
              </a:rPr>
              <a:t>encourage local talent and </a:t>
            </a:r>
            <a:r>
              <a:rPr lang="en-AU" sz="1600" dirty="0">
                <a:solidFill>
                  <a:srgbClr val="505050"/>
                </a:solidFill>
                <a:latin typeface="Arial" panose="020B0604020202020204" pitchFamily="34" charset="0"/>
              </a:rPr>
              <a:t>entrepreneurship, providing small </a:t>
            </a:r>
            <a:r>
              <a:rPr lang="en-AU" sz="1600" dirty="0">
                <a:solidFill>
                  <a:srgbClr val="505050"/>
                </a:solidFill>
                <a:latin typeface="Arial" panose="020B0604020202020204" pitchFamily="34" charset="0"/>
              </a:rPr>
              <a:t>businesses in the northern corridor with a place to grow, develop and thrive</a:t>
            </a:r>
            <a:r>
              <a:rPr lang="en-AU" sz="1600" dirty="0">
                <a:solidFill>
                  <a:srgbClr val="505050"/>
                </a:solidFill>
                <a:latin typeface="Arial" panose="020B0604020202020204" pitchFamily="34" charset="0"/>
              </a:rPr>
              <a:t>. West </a:t>
            </a:r>
            <a:r>
              <a:rPr lang="en-AU" sz="1600" dirty="0">
                <a:solidFill>
                  <a:srgbClr val="505050"/>
                </a:solidFill>
                <a:latin typeface="Arial" panose="020B0604020202020204" pitchFamily="34" charset="0"/>
              </a:rPr>
              <a:t>Coast Institute and the City of Joondalup began working on </a:t>
            </a:r>
            <a:r>
              <a:rPr lang="en-AU" sz="1600" dirty="0">
                <a:solidFill>
                  <a:srgbClr val="505050"/>
                </a:solidFill>
                <a:latin typeface="Arial" panose="020B0604020202020204" pitchFamily="34" charset="0"/>
              </a:rPr>
              <a:t>the Sixty27 concept in </a:t>
            </a:r>
            <a:r>
              <a:rPr lang="en-AU" sz="1600" dirty="0">
                <a:solidFill>
                  <a:srgbClr val="505050"/>
                </a:solidFill>
                <a:latin typeface="Arial" panose="020B0604020202020204" pitchFamily="34" charset="0"/>
              </a:rPr>
              <a:t>August 2013. The City had just committed to its Digital City Strategy and what started as a joking comment about the beautiful, wasted, lakeside vista on the West Coast Institute Campus soon became the basis for the creation of a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space that would become Sixty27</a:t>
            </a:r>
            <a:r>
              <a:rPr lang="en-AU" sz="1600" dirty="0">
                <a:solidFill>
                  <a:srgbClr val="505050"/>
                </a:solidFill>
                <a:latin typeface="Arial" panose="020B0604020202020204" pitchFamily="34" charset="0"/>
              </a:rPr>
              <a:t>. The aim is to establish a willing </a:t>
            </a:r>
            <a:r>
              <a:rPr lang="en-AU" sz="1600" dirty="0">
                <a:solidFill>
                  <a:srgbClr val="505050"/>
                </a:solidFill>
                <a:latin typeface="Arial" panose="020B0604020202020204" pitchFamily="34" charset="0"/>
              </a:rPr>
              <a:t>community of creators, innovators and collaborators who see potential in their own backyard and are willing to invest in making Joondalup, Wanneroo and all it’s surrounds into the best it can be.</a:t>
            </a:r>
          </a:p>
        </p:txBody>
      </p:sp>
      <p:pic>
        <p:nvPicPr>
          <p:cNvPr id="8196" name="Picture 4" descr="http://www.sixty27.com.au/images/hero_b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36" y="4333102"/>
            <a:ext cx="4694078" cy="211233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www.sixty27.com.au/images/hero_b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747" y="4333102"/>
            <a:ext cx="4694077" cy="211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661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362" y="789236"/>
            <a:ext cx="4217773" cy="1012767"/>
          </a:xfrm>
          <a:prstGeom prst="rect">
            <a:avLst/>
          </a:prstGeom>
        </p:spPr>
      </p:pic>
      <p:sp>
        <p:nvSpPr>
          <p:cNvPr id="3" name="Rectangle 2"/>
          <p:cNvSpPr/>
          <p:nvPr/>
        </p:nvSpPr>
        <p:spPr>
          <a:xfrm>
            <a:off x="477795" y="2328387"/>
            <a:ext cx="11211697" cy="1569660"/>
          </a:xfrm>
          <a:prstGeom prst="rect">
            <a:avLst/>
          </a:prstGeom>
        </p:spPr>
        <p:txBody>
          <a:bodyPr wrap="square">
            <a:spAutoFit/>
          </a:bodyPr>
          <a:lstStyle/>
          <a:p>
            <a:pPr algn="just" fontAlgn="base"/>
            <a:r>
              <a:rPr lang="en-AU" sz="1600" dirty="0" err="1">
                <a:solidFill>
                  <a:srgbClr val="505050"/>
                </a:solidFill>
                <a:latin typeface="Arial" panose="020B0604020202020204" pitchFamily="34" charset="0"/>
              </a:rPr>
              <a:t>Atomix</a:t>
            </a:r>
            <a:r>
              <a:rPr lang="en-AU" sz="1600" dirty="0">
                <a:solidFill>
                  <a:srgbClr val="505050"/>
                </a:solidFill>
                <a:latin typeface="Arial" panose="020B0604020202020204" pitchFamily="34" charset="0"/>
              </a:rPr>
              <a:t> Sky’s Tech Hub is described as Perth’s most </a:t>
            </a:r>
            <a:r>
              <a:rPr lang="en-AU" sz="1600" dirty="0">
                <a:solidFill>
                  <a:srgbClr val="505050"/>
                </a:solidFill>
                <a:latin typeface="Arial" panose="020B0604020202020204" pitchFamily="34" charset="0"/>
              </a:rPr>
              <a:t>experienced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space and most driven tech community</a:t>
            </a:r>
            <a:r>
              <a:rPr lang="en-AU" sz="1600" dirty="0">
                <a:solidFill>
                  <a:srgbClr val="505050"/>
                </a:solidFill>
                <a:latin typeface="Arial" panose="020B0604020202020204" pitchFamily="34" charset="0"/>
              </a:rPr>
              <a:t>. Rebranded </a:t>
            </a:r>
            <a:r>
              <a:rPr lang="en-AU" sz="1600" dirty="0">
                <a:solidFill>
                  <a:srgbClr val="505050"/>
                </a:solidFill>
                <a:latin typeface="Arial" panose="020B0604020202020204" pitchFamily="34" charset="0"/>
              </a:rPr>
              <a:t>at the beginning of 2015, the Tech Hub is now standing on its own two feet as a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space in Perth. </a:t>
            </a:r>
            <a:r>
              <a:rPr lang="en-AU" sz="1600" dirty="0">
                <a:solidFill>
                  <a:srgbClr val="505050"/>
                </a:solidFill>
                <a:latin typeface="Arial" panose="020B0604020202020204" pitchFamily="34" charset="0"/>
              </a:rPr>
              <a:t>Unlike </a:t>
            </a:r>
            <a:r>
              <a:rPr lang="en-AU" sz="1600" dirty="0">
                <a:solidFill>
                  <a:srgbClr val="505050"/>
                </a:solidFill>
                <a:latin typeface="Arial" panose="020B0604020202020204" pitchFamily="34" charset="0"/>
              </a:rPr>
              <a:t>other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spaces in Perth, the Tech Hub is the first of its kind that gives entrepreneurs the opportunity to learn from Perth’s best commercialisation specialists. </a:t>
            </a:r>
            <a:r>
              <a:rPr lang="en-AU" sz="1600" dirty="0">
                <a:solidFill>
                  <a:srgbClr val="505050"/>
                </a:solidFill>
                <a:latin typeface="Arial" panose="020B0604020202020204" pitchFamily="34" charset="0"/>
              </a:rPr>
              <a:t>Atomic </a:t>
            </a:r>
            <a:r>
              <a:rPr lang="en-AU" sz="1600" dirty="0">
                <a:solidFill>
                  <a:srgbClr val="505050"/>
                </a:solidFill>
                <a:latin typeface="Arial" panose="020B0604020202020204" pitchFamily="34" charset="0"/>
              </a:rPr>
              <a:t>Sky </a:t>
            </a:r>
            <a:r>
              <a:rPr lang="en-AU" sz="1600" dirty="0">
                <a:solidFill>
                  <a:srgbClr val="505050"/>
                </a:solidFill>
                <a:latin typeface="Arial" panose="020B0604020202020204" pitchFamily="34" charset="0"/>
              </a:rPr>
              <a:t>provides Tech </a:t>
            </a:r>
            <a:r>
              <a:rPr lang="en-AU" sz="1600" dirty="0">
                <a:solidFill>
                  <a:srgbClr val="505050"/>
                </a:solidFill>
                <a:latin typeface="Arial" panose="020B0604020202020204" pitchFamily="34" charset="0"/>
              </a:rPr>
              <a:t>Hub community members the opportunity to work alongside those who have already built, grown and sold successful businesses in a multitude of </a:t>
            </a:r>
            <a:r>
              <a:rPr lang="en-AU" sz="1600" dirty="0">
                <a:solidFill>
                  <a:srgbClr val="505050"/>
                </a:solidFill>
                <a:latin typeface="Arial" panose="020B0604020202020204" pitchFamily="34" charset="0"/>
              </a:rPr>
              <a:t>industries. For </a:t>
            </a:r>
            <a:r>
              <a:rPr lang="en-AU" sz="1600" dirty="0">
                <a:solidFill>
                  <a:srgbClr val="505050"/>
                </a:solidFill>
                <a:latin typeface="Arial" panose="020B0604020202020204" pitchFamily="34" charset="0"/>
              </a:rPr>
              <a:t>more information on the Tech Hub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space and to become a member, head over to </a:t>
            </a:r>
            <a:r>
              <a:rPr lang="en-AU" sz="1600" dirty="0">
                <a:solidFill>
                  <a:srgbClr val="505050"/>
                </a:solidFill>
                <a:latin typeface="Arial" panose="020B0604020202020204" pitchFamily="34" charset="0"/>
                <a:hlinkClick r:id="rId3"/>
              </a:rPr>
              <a:t>www.techhub.io</a:t>
            </a:r>
            <a:endParaRPr lang="en-AU" sz="1600" dirty="0">
              <a:solidFill>
                <a:srgbClr val="505050"/>
              </a:solidFill>
              <a:latin typeface="Arial" panose="020B0604020202020204" pitchFamily="34" charset="0"/>
            </a:endParaRPr>
          </a:p>
        </p:txBody>
      </p:sp>
      <p:pic>
        <p:nvPicPr>
          <p:cNvPr id="6152" name="Picture 8" descr="https://sharedesk.net/api/httpdocs/media/venues/gallery/01/20/ec/0120ec28bc96b5b1ce1ba1999ce204b0-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98" y="4428325"/>
            <a:ext cx="3543221" cy="214589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cowag.co/wp-content/uploads/2014/09/WOTSO-Canberra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663" y="4428326"/>
            <a:ext cx="2575073" cy="214589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s.yimg.com/ea/img/-/140430/428673492-19m071o.jpg?x=656&amp;sig=z3Y7HN1UQGWMIeD7Q950l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3621" y="4428325"/>
            <a:ext cx="3493069" cy="214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875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002" y="652977"/>
            <a:ext cx="2209800" cy="1314451"/>
          </a:xfrm>
          <a:prstGeom prst="rect">
            <a:avLst/>
          </a:prstGeom>
          <a:solidFill>
            <a:schemeClr val="bg1"/>
          </a:solidFill>
        </p:spPr>
      </p:pic>
      <p:sp>
        <p:nvSpPr>
          <p:cNvPr id="2" name="Rectangle 1"/>
          <p:cNvSpPr/>
          <p:nvPr/>
        </p:nvSpPr>
        <p:spPr>
          <a:xfrm>
            <a:off x="416254" y="2367598"/>
            <a:ext cx="11297951" cy="1569660"/>
          </a:xfrm>
          <a:prstGeom prst="rect">
            <a:avLst/>
          </a:prstGeom>
        </p:spPr>
        <p:txBody>
          <a:bodyPr wrap="square">
            <a:spAutoFit/>
          </a:bodyPr>
          <a:lstStyle/>
          <a:p>
            <a:pPr algn="just" fontAlgn="base"/>
            <a:r>
              <a:rPr lang="en-AU" sz="1600" dirty="0">
                <a:solidFill>
                  <a:srgbClr val="505050"/>
                </a:solidFill>
                <a:latin typeface="Arial" panose="020B0604020202020204" pitchFamily="34" charset="0"/>
              </a:rPr>
              <a:t>The Mantle is an activity hub in the new East End of Fremantle; a place where people come together to eat, drink, work and play. Set inside a beautiful historic warehouse; transformed with the use of innovative structures, materials and art</a:t>
            </a:r>
            <a:r>
              <a:rPr lang="en-AU" sz="1600" dirty="0">
                <a:solidFill>
                  <a:srgbClr val="505050"/>
                </a:solidFill>
                <a:latin typeface="Arial" panose="020B0604020202020204" pitchFamily="34" charset="0"/>
              </a:rPr>
              <a:t>. The </a:t>
            </a:r>
            <a:r>
              <a:rPr lang="en-AU" sz="1600" dirty="0">
                <a:solidFill>
                  <a:srgbClr val="505050"/>
                </a:solidFill>
                <a:latin typeface="Arial" panose="020B0604020202020204" pitchFamily="34" charset="0"/>
              </a:rPr>
              <a:t>Mantle houses several restaurants, a cocktail bar, an incubation kitchen, collaborative working space and </a:t>
            </a:r>
            <a:r>
              <a:rPr lang="en-AU" sz="1600" dirty="0">
                <a:solidFill>
                  <a:srgbClr val="505050"/>
                </a:solidFill>
                <a:latin typeface="Arial" panose="020B0604020202020204" pitchFamily="34" charset="0"/>
              </a:rPr>
              <a:t>arts. </a:t>
            </a:r>
            <a:r>
              <a:rPr lang="en-AU" sz="1600" dirty="0">
                <a:solidFill>
                  <a:srgbClr val="505050"/>
                </a:solidFill>
                <a:latin typeface="Arial" panose="020B0604020202020204" pitchFamily="34" charset="0"/>
              </a:rPr>
              <a:t>The Kitchen @ The Mantle is an incubation kitchen for talented chefs and entrepreneurs in the food game; home to pop up </a:t>
            </a:r>
            <a:r>
              <a:rPr lang="en-AU" sz="1600" dirty="0">
                <a:solidFill>
                  <a:srgbClr val="505050"/>
                </a:solidFill>
                <a:latin typeface="Arial" panose="020B0604020202020204" pitchFamily="34" charset="0"/>
              </a:rPr>
              <a:t>restaurants and </a:t>
            </a:r>
            <a:r>
              <a:rPr lang="en-AU" sz="1600" dirty="0">
                <a:solidFill>
                  <a:srgbClr val="505050"/>
                </a:solidFill>
                <a:latin typeface="Arial" panose="020B0604020202020204" pitchFamily="34" charset="0"/>
              </a:rPr>
              <a:t>production of many tasty goods</a:t>
            </a:r>
            <a:r>
              <a:rPr lang="en-AU" sz="1600" dirty="0">
                <a:solidFill>
                  <a:srgbClr val="505050"/>
                </a:solidFill>
                <a:latin typeface="Arial" panose="020B0604020202020204" pitchFamily="34" charset="0"/>
              </a:rPr>
              <a:t>. </a:t>
            </a:r>
            <a:r>
              <a:rPr lang="en-AU" sz="1600" dirty="0">
                <a:solidFill>
                  <a:srgbClr val="505050"/>
                </a:solidFill>
                <a:latin typeface="Arial" panose="020B0604020202020204" pitchFamily="34" charset="0"/>
              </a:rPr>
              <a:t>Collabor8 @ The Mantle is a collaborative space consisting of hot desks and artist spaces.</a:t>
            </a:r>
          </a:p>
        </p:txBody>
      </p:sp>
      <p:pic>
        <p:nvPicPr>
          <p:cNvPr id="11268" name="Picture 4" descr="https://helskitchendotorg.files.wordpress.com/2014/10/the-mantle-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679" y="4108494"/>
            <a:ext cx="3722663" cy="248177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urbanwalkabout.com/img/bus/mantle_4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699" y="4108494"/>
            <a:ext cx="4640112" cy="248177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cakecrumbsbeachsand.com/wp-content/uploads/2015/01/Propeller(pp_w940_h13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9111" y="4108494"/>
            <a:ext cx="1768665" cy="248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3172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ynclabs.com.au/wp-content/uploads/2015/07/WEB-LOGO-WH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105" y="794151"/>
            <a:ext cx="2826522" cy="10740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43697" y="2364417"/>
            <a:ext cx="11236411" cy="1815882"/>
          </a:xfrm>
          <a:prstGeom prst="rect">
            <a:avLst/>
          </a:prstGeom>
        </p:spPr>
        <p:txBody>
          <a:bodyPr wrap="square">
            <a:spAutoFit/>
          </a:bodyPr>
          <a:lstStyle/>
          <a:p>
            <a:r>
              <a:rPr lang="en-AU" sz="1600" dirty="0">
                <a:solidFill>
                  <a:srgbClr val="505050"/>
                </a:solidFill>
                <a:latin typeface="Arial" panose="020B0604020202020204" pitchFamily="34" charset="0"/>
              </a:rPr>
              <a:t>Sync </a:t>
            </a:r>
            <a:r>
              <a:rPr lang="en-AU" sz="1600" dirty="0">
                <a:solidFill>
                  <a:srgbClr val="505050"/>
                </a:solidFill>
                <a:latin typeface="Arial" panose="020B0604020202020204" pitchFamily="34" charset="0"/>
              </a:rPr>
              <a:t>Labs is Leederville’s premiere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space designed for Perth’s tech </a:t>
            </a:r>
            <a:r>
              <a:rPr lang="en-AU" sz="1600" dirty="0">
                <a:solidFill>
                  <a:srgbClr val="505050"/>
                </a:solidFill>
                <a:latin typeface="Arial" panose="020B0604020202020204" pitchFamily="34" charset="0"/>
              </a:rPr>
              <a:t>start-up </a:t>
            </a:r>
            <a:r>
              <a:rPr lang="en-AU" sz="1600" dirty="0">
                <a:solidFill>
                  <a:srgbClr val="505050"/>
                </a:solidFill>
                <a:latin typeface="Arial" panose="020B0604020202020204" pitchFamily="34" charset="0"/>
              </a:rPr>
              <a:t>community, but open to all industries</a:t>
            </a:r>
            <a:r>
              <a:rPr lang="en-AU" sz="1600" dirty="0">
                <a:solidFill>
                  <a:srgbClr val="505050"/>
                </a:solidFill>
                <a:latin typeface="Arial" panose="020B0604020202020204" pitchFamily="34" charset="0"/>
              </a:rPr>
              <a:t>. Its </a:t>
            </a:r>
            <a:r>
              <a:rPr lang="en-AU" sz="1600" dirty="0">
                <a:solidFill>
                  <a:srgbClr val="505050"/>
                </a:solidFill>
                <a:latin typeface="Arial" panose="020B0604020202020204" pitchFamily="34" charset="0"/>
              </a:rPr>
              <a:t>goal is to bring together investors, developers, designers, entrepreneurs and ideas people from across different industries into one space. </a:t>
            </a:r>
            <a:r>
              <a:rPr lang="en-AU" sz="1600" dirty="0">
                <a:solidFill>
                  <a:srgbClr val="505050"/>
                </a:solidFill>
                <a:latin typeface="Arial" panose="020B0604020202020204" pitchFamily="34" charset="0"/>
              </a:rPr>
              <a:t>The Lab also provides access </a:t>
            </a:r>
            <a:r>
              <a:rPr lang="en-AU" sz="1600" dirty="0">
                <a:solidFill>
                  <a:srgbClr val="505050"/>
                </a:solidFill>
                <a:latin typeface="Arial" panose="020B0604020202020204" pitchFamily="34" charset="0"/>
              </a:rPr>
              <a:t>to some great deals for </a:t>
            </a:r>
            <a:r>
              <a:rPr lang="en-AU" sz="1600" dirty="0">
                <a:solidFill>
                  <a:srgbClr val="505050"/>
                </a:solidFill>
                <a:latin typeface="Arial" panose="020B0604020202020204" pitchFamily="34" charset="0"/>
              </a:rPr>
              <a:t>its </a:t>
            </a:r>
            <a:r>
              <a:rPr lang="en-AU" sz="1600" dirty="0">
                <a:solidFill>
                  <a:srgbClr val="505050"/>
                </a:solidFill>
                <a:latin typeface="Arial" panose="020B0604020202020204" pitchFamily="34" charset="0"/>
              </a:rPr>
              <a:t>resident community </a:t>
            </a:r>
            <a:r>
              <a:rPr lang="en-AU" sz="1600" dirty="0">
                <a:solidFill>
                  <a:srgbClr val="505050"/>
                </a:solidFill>
                <a:latin typeface="Arial" panose="020B0604020202020204" pitchFamily="34" charset="0"/>
              </a:rPr>
              <a:t>through supporting </a:t>
            </a:r>
            <a:r>
              <a:rPr lang="en-AU" sz="1600" dirty="0">
                <a:solidFill>
                  <a:srgbClr val="505050"/>
                </a:solidFill>
                <a:latin typeface="Arial" panose="020B0604020202020204" pitchFamily="34" charset="0"/>
              </a:rPr>
              <a:t>service providers such as R&amp;D tax advice, cloud infrastructure services and IP protection</a:t>
            </a:r>
            <a:r>
              <a:rPr lang="en-AU" sz="1600" dirty="0">
                <a:solidFill>
                  <a:srgbClr val="505050"/>
                </a:solidFill>
                <a:latin typeface="Arial" panose="020B0604020202020204" pitchFamily="34" charset="0"/>
              </a:rPr>
              <a:t>. Sync </a:t>
            </a:r>
            <a:r>
              <a:rPr lang="en-AU" sz="1600" dirty="0">
                <a:solidFill>
                  <a:srgbClr val="505050"/>
                </a:solidFill>
                <a:latin typeface="Arial" panose="020B0604020202020204" pitchFamily="34" charset="0"/>
              </a:rPr>
              <a:t>Labs recently joined forces with the  </a:t>
            </a:r>
            <a:r>
              <a:rPr lang="en-AU" sz="1600" dirty="0" err="1">
                <a:solidFill>
                  <a:srgbClr val="505050"/>
                </a:solidFill>
                <a:latin typeface="Arial" panose="020B0604020202020204" pitchFamily="34" charset="0"/>
              </a:rPr>
              <a:t>Spacecubed</a:t>
            </a:r>
            <a:r>
              <a:rPr lang="en-AU" sz="1600" dirty="0">
                <a:solidFill>
                  <a:srgbClr val="505050"/>
                </a:solidFill>
                <a:latin typeface="Arial" panose="020B0604020202020204" pitchFamily="34" charset="0"/>
              </a:rPr>
              <a:t>  team, which means members get access to more resources and an even bigger community of likeminded folk doing incredible things. Between Sync Labs and </a:t>
            </a:r>
            <a:r>
              <a:rPr lang="en-AU" sz="1600" dirty="0" err="1">
                <a:solidFill>
                  <a:srgbClr val="505050"/>
                </a:solidFill>
                <a:latin typeface="Arial" panose="020B0604020202020204" pitchFamily="34" charset="0"/>
              </a:rPr>
              <a:t>Spacecubed</a:t>
            </a:r>
            <a:r>
              <a:rPr lang="en-AU" sz="1600" dirty="0">
                <a:solidFill>
                  <a:srgbClr val="505050"/>
                </a:solidFill>
                <a:latin typeface="Arial" panose="020B0604020202020204" pitchFamily="34" charset="0"/>
              </a:rPr>
              <a:t> the community now extends to over 650 Entrepreneurs, </a:t>
            </a:r>
            <a:r>
              <a:rPr lang="en-AU" sz="1600" dirty="0">
                <a:solidFill>
                  <a:srgbClr val="505050"/>
                </a:solidFill>
                <a:latin typeface="Arial" panose="020B0604020202020204" pitchFamily="34" charset="0"/>
              </a:rPr>
              <a:t>Innovators.</a:t>
            </a:r>
            <a:endParaRPr lang="en-AU" sz="1600" dirty="0">
              <a:solidFill>
                <a:srgbClr val="505050"/>
              </a:solidFill>
              <a:latin typeface="Arial" panose="020B0604020202020204" pitchFamily="34" charset="0"/>
            </a:endParaRPr>
          </a:p>
        </p:txBody>
      </p:sp>
      <p:pic>
        <p:nvPicPr>
          <p:cNvPr id="12292" name="Picture 4" descr="http://synclabs.com.au/wp-content/uploads/2015/07/IMG_99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97" y="4386746"/>
            <a:ext cx="3418703" cy="227913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ynclabs.com.au/wp-content/uploads/2015/07/IMG_999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006" y="4386745"/>
            <a:ext cx="3418703" cy="227913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pbs.twimg.com/media/CM6Q0mxWIAAQc1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8315" y="4386745"/>
            <a:ext cx="3427885" cy="228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1783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5546" y="815546"/>
            <a:ext cx="7628237" cy="646331"/>
          </a:xfrm>
          <a:prstGeom prst="rect">
            <a:avLst/>
          </a:prstGeom>
          <a:noFill/>
        </p:spPr>
        <p:txBody>
          <a:bodyPr wrap="square" rtlCol="0">
            <a:spAutoFit/>
          </a:bodyPr>
          <a:lstStyle/>
          <a:p>
            <a:pPr algn="ctr"/>
            <a:r>
              <a:rPr lang="en-US" sz="3600" dirty="0" smtClean="0">
                <a:solidFill>
                  <a:schemeClr val="bg1"/>
                </a:solidFill>
              </a:rPr>
              <a:t>Virtual Models &amp; Hacks</a:t>
            </a:r>
            <a:endParaRPr lang="en-AU" sz="3600" dirty="0">
              <a:solidFill>
                <a:schemeClr val="bg1"/>
              </a:solidFill>
            </a:endParaRPr>
          </a:p>
        </p:txBody>
      </p:sp>
      <p:sp>
        <p:nvSpPr>
          <p:cNvPr id="3" name="Rectangle 2"/>
          <p:cNvSpPr/>
          <p:nvPr/>
        </p:nvSpPr>
        <p:spPr>
          <a:xfrm>
            <a:off x="534514" y="2586329"/>
            <a:ext cx="11212641" cy="830997"/>
          </a:xfrm>
          <a:prstGeom prst="rect">
            <a:avLst/>
          </a:prstGeom>
        </p:spPr>
        <p:txBody>
          <a:bodyPr wrap="square">
            <a:spAutoFit/>
          </a:bodyPr>
          <a:lstStyle/>
          <a:p>
            <a:r>
              <a:rPr lang="en-AU" sz="1600" dirty="0">
                <a:solidFill>
                  <a:srgbClr val="505050"/>
                </a:solidFill>
                <a:latin typeface="Arial" panose="020B0604020202020204" pitchFamily="34" charset="0"/>
              </a:rPr>
              <a:t>Unearthed is a unique 54-hour long event focused on the resources sector. Software developers, designers, and industry insiders will come together to develop prototype solutions to resources sector problems. Unearthed participants will have a chance to work on proprietary industry data as well as data from our government partners.</a:t>
            </a:r>
          </a:p>
        </p:txBody>
      </p:sp>
      <p:pic>
        <p:nvPicPr>
          <p:cNvPr id="13314" name="Picture 2" descr="Driving Innovation in the Resource S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18" y="2180255"/>
            <a:ext cx="1524944" cy="3710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8038" y="3903007"/>
            <a:ext cx="11212641" cy="1077218"/>
          </a:xfrm>
          <a:prstGeom prst="rect">
            <a:avLst/>
          </a:prstGeom>
        </p:spPr>
        <p:txBody>
          <a:bodyPr wrap="square">
            <a:spAutoFit/>
          </a:bodyPr>
          <a:lstStyle/>
          <a:p>
            <a:r>
              <a:rPr lang="en-AU" sz="1600" dirty="0" err="1">
                <a:solidFill>
                  <a:srgbClr val="505050"/>
                </a:solidFill>
                <a:latin typeface="Arial" panose="020B0604020202020204" pitchFamily="34" charset="0"/>
              </a:rPr>
              <a:t>GovHack</a:t>
            </a:r>
            <a:r>
              <a:rPr lang="en-AU" sz="1600" dirty="0">
                <a:solidFill>
                  <a:srgbClr val="505050"/>
                </a:solidFill>
                <a:latin typeface="Arial" panose="020B0604020202020204" pitchFamily="34" charset="0"/>
              </a:rPr>
              <a:t> brings together programmers</a:t>
            </a:r>
            <a:r>
              <a:rPr lang="en-AU" sz="1600" dirty="0">
                <a:solidFill>
                  <a:srgbClr val="505050"/>
                </a:solidFill>
                <a:latin typeface="Arial" panose="020B0604020202020204" pitchFamily="34" charset="0"/>
              </a:rPr>
              <a:t>, designers, entrepreneurs, archivists and librarians, and enthusiasts with all kinds of backgrounds in a room together to work with government data, to innovate and create. It’s about growing Australia’s technical and creative capacity, connecting citizens with government and the public sector, and about building on the social and economic value of open data published by government.</a:t>
            </a:r>
          </a:p>
        </p:txBody>
      </p:sp>
      <p:pic>
        <p:nvPicPr>
          <p:cNvPr id="13316" name="Picture 4" descr="http://perth.govhack.org/img/govh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18" y="3468923"/>
            <a:ext cx="1434328" cy="5378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2729" y="5567460"/>
            <a:ext cx="11303258" cy="1077218"/>
          </a:xfrm>
          <a:prstGeom prst="rect">
            <a:avLst/>
          </a:prstGeom>
        </p:spPr>
        <p:txBody>
          <a:bodyPr wrap="square">
            <a:spAutoFit/>
          </a:bodyPr>
          <a:lstStyle/>
          <a:p>
            <a:r>
              <a:rPr lang="en-AU" sz="1600" dirty="0" err="1">
                <a:solidFill>
                  <a:srgbClr val="505050"/>
                </a:solidFill>
                <a:latin typeface="Arial" panose="020B0604020202020204" pitchFamily="34" charset="0"/>
              </a:rPr>
              <a:t>Startup</a:t>
            </a:r>
            <a:r>
              <a:rPr lang="en-AU" sz="1600" dirty="0">
                <a:solidFill>
                  <a:srgbClr val="505050"/>
                </a:solidFill>
                <a:latin typeface="Arial" panose="020B0604020202020204" pitchFamily="34" charset="0"/>
              </a:rPr>
              <a:t> </a:t>
            </a:r>
            <a:r>
              <a:rPr lang="en-AU" sz="1600" dirty="0">
                <a:solidFill>
                  <a:srgbClr val="505050"/>
                </a:solidFill>
                <a:latin typeface="Arial" panose="020B0604020202020204" pitchFamily="34" charset="0"/>
              </a:rPr>
              <a:t>Weekend events follow the same basic model: anyone is welcome to pitch their </a:t>
            </a:r>
            <a:r>
              <a:rPr lang="en-AU" sz="1600" dirty="0" err="1">
                <a:solidFill>
                  <a:srgbClr val="505050"/>
                </a:solidFill>
                <a:latin typeface="Arial" panose="020B0604020202020204" pitchFamily="34" charset="0"/>
              </a:rPr>
              <a:t>startup</a:t>
            </a:r>
            <a:r>
              <a:rPr lang="en-AU" sz="1600" dirty="0">
                <a:solidFill>
                  <a:srgbClr val="505050"/>
                </a:solidFill>
                <a:latin typeface="Arial" panose="020B0604020202020204" pitchFamily="34" charset="0"/>
              </a:rPr>
              <a:t> idea and receive feedback from their peers. Teams organically form around the top ideas (as determined by popular vote) and then it’s a 54 hour frenzy of business model creation, coding, designing, and market validation. The weekends culminate with presentations in front of local entrepreneurial leaders with another opportunity for critical feedback.</a:t>
            </a:r>
          </a:p>
        </p:txBody>
      </p:sp>
      <p:pic>
        <p:nvPicPr>
          <p:cNvPr id="13318" name="Picture 6" descr="http://www.spacecubed.org/wp-content/uploads/2011/10/Startup-weeke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18" y="5081779"/>
            <a:ext cx="1607322" cy="38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140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784" y="815546"/>
            <a:ext cx="7619999" cy="646331"/>
          </a:xfrm>
          <a:prstGeom prst="rect">
            <a:avLst/>
          </a:prstGeom>
          <a:noFill/>
        </p:spPr>
        <p:txBody>
          <a:bodyPr wrap="square" rtlCol="0">
            <a:spAutoFit/>
          </a:bodyPr>
          <a:lstStyle/>
          <a:p>
            <a:pPr algn="ctr"/>
            <a:r>
              <a:rPr lang="en-US" sz="3600" dirty="0" smtClean="0">
                <a:solidFill>
                  <a:schemeClr val="bg1"/>
                </a:solidFill>
              </a:rPr>
              <a:t>Digital Pavilion Model</a:t>
            </a:r>
            <a:endParaRPr lang="en-AU" sz="3600" dirty="0">
              <a:solidFill>
                <a:schemeClr val="bg1"/>
              </a:solidFill>
            </a:endParaRPr>
          </a:p>
        </p:txBody>
      </p:sp>
      <p:sp>
        <p:nvSpPr>
          <p:cNvPr id="3" name="Rectangle 2"/>
          <p:cNvSpPr/>
          <p:nvPr/>
        </p:nvSpPr>
        <p:spPr>
          <a:xfrm>
            <a:off x="518040" y="2695160"/>
            <a:ext cx="11154976" cy="4031873"/>
          </a:xfrm>
          <a:prstGeom prst="rect">
            <a:avLst/>
          </a:prstGeom>
        </p:spPr>
        <p:txBody>
          <a:bodyPr wrap="square">
            <a:spAutoFit/>
          </a:bodyPr>
          <a:lstStyle/>
          <a:p>
            <a:r>
              <a:rPr lang="en-US" sz="1600" dirty="0">
                <a:solidFill>
                  <a:srgbClr val="505050"/>
                </a:solidFill>
                <a:latin typeface="Arial" panose="020B0604020202020204" pitchFamily="34" charset="0"/>
              </a:rPr>
              <a:t>An engaging digital </a:t>
            </a:r>
            <a:r>
              <a:rPr lang="en-US" sz="1600" dirty="0" smtClean="0">
                <a:solidFill>
                  <a:srgbClr val="505050"/>
                </a:solidFill>
                <a:latin typeface="Arial" panose="020B0604020202020204" pitchFamily="34" charset="0"/>
              </a:rPr>
              <a:t>technology, </a:t>
            </a:r>
            <a:r>
              <a:rPr lang="en-US" sz="1600" dirty="0">
                <a:solidFill>
                  <a:srgbClr val="505050"/>
                </a:solidFill>
                <a:latin typeface="Arial" panose="020B0604020202020204" pitchFamily="34" charset="0"/>
              </a:rPr>
              <a:t>applications and content experiential space for local business and community groups to engage with cutting edge innovation and thought leadership focused on the digital economy and participation within it</a:t>
            </a:r>
            <a:r>
              <a:rPr lang="en-US" sz="1600" dirty="0">
                <a:solidFill>
                  <a:srgbClr val="505050"/>
                </a:solidFill>
                <a:latin typeface="Arial" panose="020B0604020202020204" pitchFamily="34" charset="0"/>
              </a:rPr>
              <a:t>.</a:t>
            </a:r>
          </a:p>
          <a:p>
            <a:endParaRPr lang="en-US" sz="1600" dirty="0">
              <a:solidFill>
                <a:srgbClr val="505050"/>
              </a:solidFill>
              <a:latin typeface="Arial" panose="020B0604020202020204" pitchFamily="34" charset="0"/>
            </a:endParaRPr>
          </a:p>
          <a:p>
            <a:r>
              <a:rPr lang="en-US" sz="1600" dirty="0">
                <a:solidFill>
                  <a:srgbClr val="505050"/>
                </a:solidFill>
                <a:latin typeface="Arial" panose="020B0604020202020204" pitchFamily="34" charset="0"/>
              </a:rPr>
              <a:t>Operations Model</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Involves demonstration, collaboration, interactive </a:t>
            </a:r>
            <a:r>
              <a:rPr lang="en-US" sz="1600" dirty="0">
                <a:solidFill>
                  <a:srgbClr val="505050"/>
                </a:solidFill>
                <a:latin typeface="Arial" panose="020B0604020202020204" pitchFamily="34" charset="0"/>
              </a:rPr>
              <a:t>and experiential spaces;</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Deliver targeted onsite programs supporting digital engagement for community &amp; business;</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Encourages local innovators to interact with national &amp; multinational digital enterprises;</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Operates under a “Switzerland” culture that encourages collaboration and open-mindedness;</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Undertakes themed periodic demonstrations and promotional events focusing on specific sectors or technology trends;</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Provides a collaboration “sandpit” for local innovators to engage with local academia, established sector providers and thought leaders, to develop new business models and start-up ventures; and</a:t>
            </a:r>
          </a:p>
          <a:p>
            <a:pPr marL="285750" indent="-285750">
              <a:buFont typeface="Arial" panose="020B0604020202020204" pitchFamily="34" charset="0"/>
              <a:buChar char="•"/>
            </a:pPr>
            <a:r>
              <a:rPr lang="en-US" sz="1600" dirty="0">
                <a:solidFill>
                  <a:srgbClr val="505050"/>
                </a:solidFill>
                <a:latin typeface="Arial" panose="020B0604020202020204" pitchFamily="34" charset="0"/>
              </a:rPr>
              <a:t>Supports local innovators and start-up ventures through facilitation and access to common use resources and equipment and commercialization pathways and contacts. </a:t>
            </a:r>
          </a:p>
          <a:p>
            <a:endParaRPr lang="en-US" sz="1600" dirty="0">
              <a:solidFill>
                <a:srgbClr val="505050"/>
              </a:solidFill>
              <a:latin typeface="Arial" panose="020B0604020202020204" pitchFamily="34" charset="0"/>
            </a:endParaRPr>
          </a:p>
          <a:p>
            <a:r>
              <a:rPr lang="en-US" sz="1600" dirty="0">
                <a:solidFill>
                  <a:srgbClr val="505050"/>
                </a:solidFill>
                <a:latin typeface="Arial" panose="020B0604020202020204" pitchFamily="34" charset="0"/>
              </a:rPr>
              <a:t>The Digital Pavilion will aim to leverage and exploit State and national infrastructure investment projects, funding programs and network engagement events to benefit local innovators and start-up </a:t>
            </a:r>
            <a:r>
              <a:rPr lang="en-US" sz="1600" dirty="0" smtClean="0">
                <a:solidFill>
                  <a:srgbClr val="505050"/>
                </a:solidFill>
                <a:latin typeface="Arial" panose="020B0604020202020204" pitchFamily="34" charset="0"/>
              </a:rPr>
              <a:t>players</a:t>
            </a:r>
            <a:r>
              <a:rPr lang="en-US" sz="1600" dirty="0">
                <a:solidFill>
                  <a:srgbClr val="505050"/>
                </a:solidFill>
                <a:latin typeface="Arial" panose="020B0604020202020204" pitchFamily="34" charset="0"/>
              </a:rPr>
              <a:t>.</a:t>
            </a:r>
            <a:endParaRPr lang="en-US" sz="1600" dirty="0">
              <a:solidFill>
                <a:srgbClr val="505050"/>
              </a:solidFill>
              <a:latin typeface="Arial" panose="020B0604020202020204" pitchFamily="34" charset="0"/>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58" t="15967" r="73585" b="33168"/>
          <a:stretch/>
        </p:blipFill>
        <p:spPr bwMode="auto">
          <a:xfrm rot="5400000">
            <a:off x="1560820" y="1143021"/>
            <a:ext cx="509359" cy="2594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2742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784" y="815546"/>
            <a:ext cx="7619999" cy="646331"/>
          </a:xfrm>
          <a:prstGeom prst="rect">
            <a:avLst/>
          </a:prstGeom>
          <a:noFill/>
        </p:spPr>
        <p:txBody>
          <a:bodyPr wrap="square" rtlCol="0">
            <a:spAutoFit/>
          </a:bodyPr>
          <a:lstStyle/>
          <a:p>
            <a:pPr algn="ctr"/>
            <a:r>
              <a:rPr lang="en-US" sz="3600" dirty="0" smtClean="0">
                <a:solidFill>
                  <a:schemeClr val="bg1"/>
                </a:solidFill>
              </a:rPr>
              <a:t>The Swan Digital Pavilion</a:t>
            </a:r>
            <a:endParaRPr lang="en-AU" sz="3600" dirty="0">
              <a:solidFill>
                <a:schemeClr val="bg1"/>
              </a:solidFill>
            </a:endParaRPr>
          </a:p>
        </p:txBody>
      </p:sp>
      <p:grpSp>
        <p:nvGrpSpPr>
          <p:cNvPr id="5" name="Group 4"/>
          <p:cNvGrpSpPr/>
          <p:nvPr/>
        </p:nvGrpSpPr>
        <p:grpSpPr>
          <a:xfrm>
            <a:off x="3155099" y="1804086"/>
            <a:ext cx="5198076" cy="4889166"/>
            <a:chOff x="2842054" y="477793"/>
            <a:chExt cx="5976549" cy="5679999"/>
          </a:xfrm>
        </p:grpSpPr>
        <p:grpSp>
          <p:nvGrpSpPr>
            <p:cNvPr id="6" name="Group 5"/>
            <p:cNvGrpSpPr/>
            <p:nvPr/>
          </p:nvGrpSpPr>
          <p:grpSpPr>
            <a:xfrm>
              <a:off x="2842054" y="477793"/>
              <a:ext cx="2891481" cy="2759676"/>
              <a:chOff x="2842054" y="1169773"/>
              <a:chExt cx="2891481" cy="2759676"/>
            </a:xfrm>
          </p:grpSpPr>
          <p:sp>
            <p:nvSpPr>
              <p:cNvPr id="21" name="Rounded Rectangle 20"/>
              <p:cNvSpPr/>
              <p:nvPr/>
            </p:nvSpPr>
            <p:spPr>
              <a:xfrm>
                <a:off x="2842054" y="1169773"/>
                <a:ext cx="2891481" cy="27596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2936768" y="1750538"/>
                <a:ext cx="2693792" cy="357561"/>
              </a:xfrm>
              <a:prstGeom prst="rect">
                <a:avLst/>
              </a:prstGeom>
              <a:noFill/>
            </p:spPr>
            <p:txBody>
              <a:bodyPr wrap="square" rtlCol="0">
                <a:spAutoFit/>
              </a:bodyPr>
              <a:lstStyle/>
              <a:p>
                <a:pPr algn="ctr"/>
                <a:r>
                  <a:rPr lang="en-AU" sz="1400" dirty="0" smtClean="0"/>
                  <a:t>Experience &amp; Education</a:t>
                </a:r>
                <a:endParaRPr lang="en-AU" sz="1400" dirty="0"/>
              </a:p>
            </p:txBody>
          </p:sp>
        </p:grpSp>
        <p:grpSp>
          <p:nvGrpSpPr>
            <p:cNvPr id="7" name="Group 6"/>
            <p:cNvGrpSpPr/>
            <p:nvPr/>
          </p:nvGrpSpPr>
          <p:grpSpPr>
            <a:xfrm>
              <a:off x="5927122" y="481909"/>
              <a:ext cx="2891481" cy="2759676"/>
              <a:chOff x="2842054" y="1169773"/>
              <a:chExt cx="2891481" cy="2759676"/>
            </a:xfrm>
            <a:solidFill>
              <a:srgbClr val="92D050"/>
            </a:solidFill>
          </p:grpSpPr>
          <p:sp>
            <p:nvSpPr>
              <p:cNvPr id="19" name="Rounded Rectangle 18"/>
              <p:cNvSpPr/>
              <p:nvPr/>
            </p:nvSpPr>
            <p:spPr>
              <a:xfrm>
                <a:off x="2842054" y="1169773"/>
                <a:ext cx="2891481" cy="275967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2958367" y="1574152"/>
                <a:ext cx="2652035" cy="607852"/>
              </a:xfrm>
              <a:prstGeom prst="rect">
                <a:avLst/>
              </a:prstGeom>
              <a:grpFill/>
            </p:spPr>
            <p:txBody>
              <a:bodyPr wrap="square" rtlCol="0">
                <a:spAutoFit/>
              </a:bodyPr>
              <a:lstStyle/>
              <a:p>
                <a:pPr algn="ctr"/>
                <a:r>
                  <a:rPr lang="en-AU" sz="1400" dirty="0" smtClean="0"/>
                  <a:t>Innovation &amp; Collaboration</a:t>
                </a:r>
                <a:endParaRPr lang="en-AU" sz="1400" dirty="0"/>
              </a:p>
            </p:txBody>
          </p:sp>
        </p:grpSp>
        <p:grpSp>
          <p:nvGrpSpPr>
            <p:cNvPr id="8" name="Group 7"/>
            <p:cNvGrpSpPr/>
            <p:nvPr/>
          </p:nvGrpSpPr>
          <p:grpSpPr>
            <a:xfrm>
              <a:off x="2846171" y="3389875"/>
              <a:ext cx="2891481" cy="2759676"/>
              <a:chOff x="2842054" y="1169773"/>
              <a:chExt cx="2891481" cy="2759676"/>
            </a:xfrm>
            <a:solidFill>
              <a:srgbClr val="FFC000"/>
            </a:solidFill>
          </p:grpSpPr>
          <p:sp>
            <p:nvSpPr>
              <p:cNvPr id="17" name="Rounded Rectangle 16"/>
              <p:cNvSpPr/>
              <p:nvPr/>
            </p:nvSpPr>
            <p:spPr>
              <a:xfrm>
                <a:off x="2842054" y="1169773"/>
                <a:ext cx="2891481" cy="275967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3134487" y="1706968"/>
                <a:ext cx="2290119" cy="607852"/>
              </a:xfrm>
              <a:prstGeom prst="rect">
                <a:avLst/>
              </a:prstGeom>
              <a:grpFill/>
            </p:spPr>
            <p:txBody>
              <a:bodyPr wrap="square" rtlCol="0">
                <a:spAutoFit/>
              </a:bodyPr>
              <a:lstStyle/>
              <a:p>
                <a:pPr algn="ctr"/>
                <a:r>
                  <a:rPr lang="en-AU" sz="1400" dirty="0" smtClean="0"/>
                  <a:t>Common User facilities</a:t>
                </a:r>
                <a:endParaRPr lang="en-AU" sz="1400" dirty="0"/>
              </a:p>
            </p:txBody>
          </p:sp>
        </p:grpSp>
        <p:grpSp>
          <p:nvGrpSpPr>
            <p:cNvPr id="10" name="Group 9"/>
            <p:cNvGrpSpPr/>
            <p:nvPr/>
          </p:nvGrpSpPr>
          <p:grpSpPr>
            <a:xfrm>
              <a:off x="5927120" y="3398116"/>
              <a:ext cx="2891481" cy="2759676"/>
              <a:chOff x="2842054" y="1169773"/>
              <a:chExt cx="2891481" cy="2759676"/>
            </a:xfrm>
            <a:solidFill>
              <a:schemeClr val="accent2">
                <a:lumMod val="75000"/>
              </a:schemeClr>
            </a:solidFill>
          </p:grpSpPr>
          <p:sp>
            <p:nvSpPr>
              <p:cNvPr id="15" name="Rounded Rectangle 14"/>
              <p:cNvSpPr/>
              <p:nvPr/>
            </p:nvSpPr>
            <p:spPr>
              <a:xfrm>
                <a:off x="2842054" y="1169773"/>
                <a:ext cx="2891481" cy="275967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3146854" y="1698727"/>
                <a:ext cx="2290119" cy="607852"/>
              </a:xfrm>
              <a:prstGeom prst="rect">
                <a:avLst/>
              </a:prstGeom>
              <a:grpFill/>
            </p:spPr>
            <p:txBody>
              <a:bodyPr wrap="square" rtlCol="0">
                <a:spAutoFit/>
              </a:bodyPr>
              <a:lstStyle/>
              <a:p>
                <a:pPr algn="ctr"/>
                <a:r>
                  <a:rPr lang="en-AU" sz="1400" dirty="0" smtClean="0"/>
                  <a:t>Incubation &amp; Commercialisation</a:t>
                </a:r>
                <a:endParaRPr lang="en-AU" sz="1400" dirty="0"/>
              </a:p>
            </p:txBody>
          </p:sp>
        </p:grpSp>
        <p:sp>
          <p:nvSpPr>
            <p:cNvPr id="11" name="TextBox 10"/>
            <p:cNvSpPr txBox="1"/>
            <p:nvPr/>
          </p:nvSpPr>
          <p:spPr>
            <a:xfrm>
              <a:off x="3268273" y="1606382"/>
              <a:ext cx="2168699" cy="1045863"/>
            </a:xfrm>
            <a:prstGeom prst="rect">
              <a:avLst/>
            </a:prstGeom>
            <a:noFill/>
          </p:spPr>
          <p:txBody>
            <a:bodyPr wrap="square" rtlCol="0">
              <a:spAutoFit/>
            </a:bodyPr>
            <a:lstStyle/>
            <a:p>
              <a:pPr marL="171450" indent="-171450">
                <a:buFont typeface="Arial" panose="020B0604020202020204" pitchFamily="34" charset="0"/>
                <a:buChar char="•"/>
              </a:pPr>
              <a:r>
                <a:rPr lang="en-AU" sz="1050" dirty="0" smtClean="0"/>
                <a:t>Demonstration</a:t>
              </a:r>
              <a:endParaRPr lang="en-AU" sz="1050" dirty="0" smtClean="0"/>
            </a:p>
            <a:p>
              <a:pPr marL="171450" indent="-171450">
                <a:buFont typeface="Arial" panose="020B0604020202020204" pitchFamily="34" charset="0"/>
                <a:buChar char="•"/>
              </a:pPr>
              <a:r>
                <a:rPr lang="en-US" sz="1050" dirty="0" smtClean="0"/>
                <a:t>Digital literacy</a:t>
              </a:r>
              <a:endParaRPr lang="en-AU" sz="1050" dirty="0" smtClean="0"/>
            </a:p>
            <a:p>
              <a:pPr marL="171450" indent="-171450">
                <a:buFont typeface="Arial" panose="020B0604020202020204" pitchFamily="34" charset="0"/>
                <a:buChar char="•"/>
              </a:pPr>
              <a:r>
                <a:rPr lang="en-AU" sz="1050" dirty="0" smtClean="0"/>
                <a:t>Promotion events</a:t>
              </a:r>
              <a:endParaRPr lang="en-AU" sz="1050" dirty="0" smtClean="0"/>
            </a:p>
            <a:p>
              <a:pPr marL="171450" indent="-171450">
                <a:buFont typeface="Arial" panose="020B0604020202020204" pitchFamily="34" charset="0"/>
                <a:buChar char="•"/>
              </a:pPr>
              <a:r>
                <a:rPr lang="en-AU" sz="1050" dirty="0" smtClean="0"/>
                <a:t>Digital engagement</a:t>
              </a:r>
            </a:p>
            <a:p>
              <a:pPr marL="171450" indent="-171450">
                <a:buFont typeface="Arial" panose="020B0604020202020204" pitchFamily="34" charset="0"/>
                <a:buChar char="•"/>
              </a:pPr>
              <a:r>
                <a:rPr lang="en-US" sz="1050" dirty="0" smtClean="0"/>
                <a:t>“Digital Hub”</a:t>
              </a:r>
              <a:endParaRPr lang="en-AU" sz="1050" dirty="0"/>
            </a:p>
          </p:txBody>
        </p:sp>
        <p:sp>
          <p:nvSpPr>
            <p:cNvPr id="12" name="TextBox 11"/>
            <p:cNvSpPr txBox="1"/>
            <p:nvPr/>
          </p:nvSpPr>
          <p:spPr>
            <a:xfrm>
              <a:off x="6305376" y="1686832"/>
              <a:ext cx="2128154" cy="884961"/>
            </a:xfrm>
            <a:prstGeom prst="rect">
              <a:avLst/>
            </a:prstGeom>
            <a:noFill/>
          </p:spPr>
          <p:txBody>
            <a:bodyPr wrap="square" rtlCol="0">
              <a:spAutoFit/>
            </a:bodyPr>
            <a:lstStyle/>
            <a:p>
              <a:pPr marL="171450" indent="-171450">
                <a:buFont typeface="Arial" panose="020B0604020202020204" pitchFamily="34" charset="0"/>
                <a:buChar char="•"/>
              </a:pPr>
              <a:r>
                <a:rPr lang="en-AU" sz="1050" dirty="0" err="1"/>
                <a:t>Coworking</a:t>
              </a:r>
              <a:endParaRPr lang="en-AU" sz="1050" dirty="0"/>
            </a:p>
            <a:p>
              <a:pPr marL="171450" indent="-171450">
                <a:buFont typeface="Arial" panose="020B0604020202020204" pitchFamily="34" charset="0"/>
                <a:buChar char="•"/>
              </a:pPr>
              <a:r>
                <a:rPr lang="en-US" sz="1050" dirty="0"/>
                <a:t>Hacks</a:t>
              </a:r>
              <a:endParaRPr lang="en-AU" sz="1050" dirty="0"/>
            </a:p>
            <a:p>
              <a:pPr marL="171450" indent="-171450">
                <a:buFont typeface="Arial" panose="020B0604020202020204" pitchFamily="34" charset="0"/>
                <a:buChar char="•"/>
              </a:pPr>
              <a:r>
                <a:rPr lang="en-US" sz="1050" dirty="0"/>
                <a:t>School &amp; TAFE links</a:t>
              </a:r>
            </a:p>
            <a:p>
              <a:pPr marL="171450" indent="-171450">
                <a:buFont typeface="Arial" panose="020B0604020202020204" pitchFamily="34" charset="0"/>
                <a:buChar char="•"/>
              </a:pPr>
              <a:r>
                <a:rPr lang="en-US" sz="1050" dirty="0"/>
                <a:t>Start-up Programs</a:t>
              </a:r>
            </a:p>
          </p:txBody>
        </p:sp>
        <p:sp>
          <p:nvSpPr>
            <p:cNvPr id="13" name="TextBox 12"/>
            <p:cNvSpPr txBox="1"/>
            <p:nvPr/>
          </p:nvSpPr>
          <p:spPr>
            <a:xfrm>
              <a:off x="3268273" y="4534922"/>
              <a:ext cx="2201655" cy="1045863"/>
            </a:xfrm>
            <a:prstGeom prst="rect">
              <a:avLst/>
            </a:prstGeom>
            <a:noFill/>
          </p:spPr>
          <p:txBody>
            <a:bodyPr wrap="square" rtlCol="0">
              <a:spAutoFit/>
            </a:bodyPr>
            <a:lstStyle/>
            <a:p>
              <a:pPr marL="171450" indent="-171450">
                <a:buFont typeface="Arial" panose="020B0604020202020204" pitchFamily="34" charset="0"/>
                <a:buChar char="•"/>
              </a:pPr>
              <a:r>
                <a:rPr lang="en-US" sz="1050" dirty="0" smtClean="0"/>
                <a:t>Computer – media lab</a:t>
              </a:r>
              <a:endParaRPr lang="en-AU" sz="1050" dirty="0" smtClean="0"/>
            </a:p>
            <a:p>
              <a:pPr marL="171450" indent="-171450">
                <a:buFont typeface="Arial" panose="020B0604020202020204" pitchFamily="34" charset="0"/>
                <a:buChar char="•"/>
              </a:pPr>
              <a:r>
                <a:rPr lang="en-US" sz="1050" dirty="0" smtClean="0"/>
                <a:t>Meeting – collaboration lab</a:t>
              </a:r>
              <a:endParaRPr lang="en-AU" sz="1050" dirty="0" smtClean="0"/>
            </a:p>
            <a:p>
              <a:pPr marL="171450" indent="-171450">
                <a:buFont typeface="Arial" panose="020B0604020202020204" pitchFamily="34" charset="0"/>
                <a:buChar char="•"/>
              </a:pPr>
              <a:r>
                <a:rPr lang="en-US" sz="1050" dirty="0" smtClean="0"/>
                <a:t>Developer “sandpit”</a:t>
              </a:r>
              <a:endParaRPr lang="en-AU" sz="1050" dirty="0" smtClean="0"/>
            </a:p>
            <a:p>
              <a:pPr marL="171450" indent="-171450">
                <a:buFont typeface="Arial" panose="020B0604020202020204" pitchFamily="34" charset="0"/>
                <a:buChar char="•"/>
              </a:pPr>
              <a:r>
                <a:rPr lang="en-US" sz="1050" dirty="0" smtClean="0"/>
                <a:t>Creative studio</a:t>
              </a:r>
              <a:endParaRPr lang="en-AU" sz="1050" dirty="0" smtClean="0"/>
            </a:p>
          </p:txBody>
        </p:sp>
        <p:sp>
          <p:nvSpPr>
            <p:cNvPr id="14" name="TextBox 13"/>
            <p:cNvSpPr txBox="1"/>
            <p:nvPr/>
          </p:nvSpPr>
          <p:spPr>
            <a:xfrm>
              <a:off x="6393884" y="4534922"/>
              <a:ext cx="2128154" cy="1233582"/>
            </a:xfrm>
            <a:prstGeom prst="rect">
              <a:avLst/>
            </a:prstGeom>
            <a:noFill/>
          </p:spPr>
          <p:txBody>
            <a:bodyPr wrap="square" rtlCol="0">
              <a:spAutoFit/>
            </a:bodyPr>
            <a:lstStyle/>
            <a:p>
              <a:pPr marL="171450" indent="-171450">
                <a:buFont typeface="Arial" panose="020B0604020202020204" pitchFamily="34" charset="0"/>
                <a:buChar char="•"/>
              </a:pPr>
              <a:r>
                <a:rPr lang="en-AU" sz="1050" dirty="0" smtClean="0"/>
                <a:t>Business planning</a:t>
              </a:r>
              <a:endParaRPr lang="en-AU" sz="1050" dirty="0" smtClean="0"/>
            </a:p>
            <a:p>
              <a:pPr marL="171450" indent="-171450">
                <a:buFont typeface="Arial" panose="020B0604020202020204" pitchFamily="34" charset="0"/>
                <a:buChar char="•"/>
              </a:pPr>
              <a:r>
                <a:rPr lang="en-AU" sz="1050" dirty="0"/>
                <a:t>M</a:t>
              </a:r>
              <a:r>
                <a:rPr lang="en-AU" sz="1050" dirty="0" smtClean="0"/>
                <a:t>entors</a:t>
              </a:r>
              <a:r>
                <a:rPr lang="en-AU" sz="1050" dirty="0" smtClean="0"/>
                <a:t> </a:t>
              </a:r>
              <a:endParaRPr lang="en-AU" sz="1050" dirty="0" smtClean="0"/>
            </a:p>
            <a:p>
              <a:pPr marL="171450" indent="-171450">
                <a:buFont typeface="Arial" panose="020B0604020202020204" pitchFamily="34" charset="0"/>
                <a:buChar char="•"/>
              </a:pPr>
              <a:r>
                <a:rPr lang="en-US" sz="1050" dirty="0" smtClean="0"/>
                <a:t>Investment &amp; funding</a:t>
              </a:r>
              <a:endParaRPr lang="en-AU" sz="1050" dirty="0" smtClean="0"/>
            </a:p>
            <a:p>
              <a:pPr marL="171450" indent="-171450">
                <a:buFont typeface="Arial" panose="020B0604020202020204" pitchFamily="34" charset="0"/>
                <a:buChar char="•"/>
              </a:pPr>
              <a:r>
                <a:rPr lang="en-US" sz="1050" dirty="0" smtClean="0"/>
                <a:t>Facilities hire</a:t>
              </a:r>
            </a:p>
            <a:p>
              <a:pPr marL="171450" indent="-171450">
                <a:buFont typeface="Arial" panose="020B0604020202020204" pitchFamily="34" charset="0"/>
                <a:buChar char="•"/>
              </a:pPr>
              <a:r>
                <a:rPr lang="en-US" sz="1050" dirty="0" smtClean="0"/>
                <a:t>Promotion &amp; networking</a:t>
              </a:r>
              <a:endParaRPr lang="en-AU" sz="1050" dirty="0"/>
            </a:p>
          </p:txBody>
        </p:sp>
      </p:grpSp>
    </p:spTree>
    <p:extLst>
      <p:ext uri="{BB962C8B-B14F-4D97-AF65-F5344CB8AC3E}">
        <p14:creationId xmlns:p14="http://schemas.microsoft.com/office/powerpoint/2010/main" val="2391076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59" y="630309"/>
            <a:ext cx="2872913" cy="666243"/>
          </a:xfrm>
          <a:prstGeom prst="rect">
            <a:avLst/>
          </a:prstGeom>
        </p:spPr>
      </p:pic>
      <p:sp>
        <p:nvSpPr>
          <p:cNvPr id="4" name="TextBox 3"/>
          <p:cNvSpPr txBox="1"/>
          <p:nvPr/>
        </p:nvSpPr>
        <p:spPr>
          <a:xfrm>
            <a:off x="2042983" y="3385752"/>
            <a:ext cx="8452021" cy="584775"/>
          </a:xfrm>
          <a:prstGeom prst="rect">
            <a:avLst/>
          </a:prstGeom>
          <a:noFill/>
        </p:spPr>
        <p:txBody>
          <a:bodyPr wrap="square" rtlCol="0">
            <a:spAutoFit/>
          </a:bodyPr>
          <a:lstStyle/>
          <a:p>
            <a:pPr algn="ctr"/>
            <a:r>
              <a:rPr lang="en-AU" sz="3200" b="1" dirty="0" smtClean="0">
                <a:solidFill>
                  <a:schemeClr val="accent3">
                    <a:lumMod val="40000"/>
                    <a:lumOff val="60000"/>
                  </a:schemeClr>
                </a:solidFill>
                <a:effectLst>
                  <a:outerShdw blurRad="38100" dist="38100" dir="2700000" algn="tl">
                    <a:srgbClr val="000000">
                      <a:alpha val="43137"/>
                    </a:srgbClr>
                  </a:outerShdw>
                </a:effectLst>
              </a:rPr>
              <a:t>Thankyou</a:t>
            </a:r>
            <a:endParaRPr lang="en-AU" sz="3200" b="1" dirty="0">
              <a:solidFill>
                <a:schemeClr val="accent3">
                  <a:lumMod val="40000"/>
                  <a:lumOff val="60000"/>
                </a:schemeClr>
              </a:solidFill>
              <a:effectLst>
                <a:outerShdw blurRad="38100" dist="38100" dir="2700000" algn="tl">
                  <a:srgbClr val="000000">
                    <a:alpha val="43137"/>
                  </a:srgbClr>
                </a:outerShdw>
              </a:effectLst>
            </a:endParaRPr>
          </a:p>
        </p:txBody>
      </p:sp>
      <p:sp>
        <p:nvSpPr>
          <p:cNvPr id="7" name="TextBox 6"/>
          <p:cNvSpPr txBox="1"/>
          <p:nvPr/>
        </p:nvSpPr>
        <p:spPr>
          <a:xfrm>
            <a:off x="4366052" y="4948088"/>
            <a:ext cx="4547287" cy="523220"/>
          </a:xfrm>
          <a:prstGeom prst="rect">
            <a:avLst/>
          </a:prstGeom>
          <a:noFill/>
        </p:spPr>
        <p:txBody>
          <a:bodyPr wrap="square" rtlCol="0">
            <a:spAutoFit/>
          </a:bodyPr>
          <a:lstStyle/>
          <a:p>
            <a:r>
              <a:rPr lang="en-AU" sz="2800" dirty="0" smtClean="0">
                <a:solidFill>
                  <a:schemeClr val="bg1"/>
                </a:solidFill>
              </a:rPr>
              <a:t>Jim Wyatt, August 2015</a:t>
            </a:r>
            <a:endParaRPr lang="en-AU" sz="28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311" y="2348984"/>
            <a:ext cx="3617366" cy="609784"/>
          </a:xfrm>
          <a:prstGeom prst="rect">
            <a:avLst/>
          </a:prstGeom>
        </p:spPr>
      </p:pic>
    </p:spTree>
    <p:extLst>
      <p:ext uri="{BB962C8B-B14F-4D97-AF65-F5344CB8AC3E}">
        <p14:creationId xmlns:p14="http://schemas.microsoft.com/office/powerpoint/2010/main" val="1037683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concept of Collaboration</a:t>
            </a:r>
            <a:endParaRPr lang="en-AU" dirty="0"/>
          </a:p>
        </p:txBody>
      </p:sp>
      <p:sp>
        <p:nvSpPr>
          <p:cNvPr id="3" name="Rectangle 2"/>
          <p:cNvSpPr/>
          <p:nvPr/>
        </p:nvSpPr>
        <p:spPr>
          <a:xfrm>
            <a:off x="477795" y="2362875"/>
            <a:ext cx="11219935" cy="4031873"/>
          </a:xfrm>
          <a:prstGeom prst="rect">
            <a:avLst/>
          </a:prstGeom>
        </p:spPr>
        <p:txBody>
          <a:bodyPr wrap="square">
            <a:spAutoFit/>
          </a:bodyPr>
          <a:lstStyle/>
          <a:p>
            <a:r>
              <a:rPr lang="en-AU" sz="1600" dirty="0">
                <a:solidFill>
                  <a:srgbClr val="505050"/>
                </a:solidFill>
                <a:latin typeface="Arial" panose="020B0604020202020204" pitchFamily="34" charset="0"/>
              </a:rPr>
              <a:t>At it's core, collaboration is about </a:t>
            </a:r>
            <a:r>
              <a:rPr lang="en-AU" sz="1600" dirty="0" smtClean="0">
                <a:solidFill>
                  <a:srgbClr val="505050"/>
                </a:solidFill>
                <a:latin typeface="Arial" panose="020B0604020202020204" pitchFamily="34" charset="0"/>
              </a:rPr>
              <a:t>partnerships. </a:t>
            </a:r>
            <a:r>
              <a:rPr lang="en-AU" sz="1600" dirty="0">
                <a:solidFill>
                  <a:srgbClr val="505050"/>
                </a:solidFill>
                <a:latin typeface="Arial" panose="020B0604020202020204" pitchFamily="34" charset="0"/>
              </a:rPr>
              <a:t>Working in tandem with like-minded </a:t>
            </a:r>
            <a:r>
              <a:rPr lang="en-AU" sz="1600" dirty="0" smtClean="0">
                <a:solidFill>
                  <a:srgbClr val="505050"/>
                </a:solidFill>
                <a:latin typeface="Arial" panose="020B0604020202020204" pitchFamily="34" charset="0"/>
              </a:rPr>
              <a:t>people to achieve a common goal and reach a sustainable level of operation. Collaboration </a:t>
            </a:r>
            <a:r>
              <a:rPr lang="en-AU" sz="1600" dirty="0">
                <a:solidFill>
                  <a:srgbClr val="505050"/>
                </a:solidFill>
                <a:latin typeface="Arial" panose="020B0604020202020204" pitchFamily="34" charset="0"/>
              </a:rPr>
              <a:t>can help </a:t>
            </a:r>
            <a:r>
              <a:rPr lang="en-AU" sz="1600" dirty="0" smtClean="0">
                <a:solidFill>
                  <a:srgbClr val="505050"/>
                </a:solidFill>
                <a:latin typeface="Arial" panose="020B0604020202020204" pitchFamily="34" charset="0"/>
              </a:rPr>
              <a:t>individuals and SME’s to </a:t>
            </a:r>
            <a:r>
              <a:rPr lang="en-AU" sz="1600" dirty="0">
                <a:solidFill>
                  <a:srgbClr val="505050"/>
                </a:solidFill>
                <a:latin typeface="Arial" panose="020B0604020202020204" pitchFamily="34" charset="0"/>
              </a:rPr>
              <a:t>achieve </a:t>
            </a:r>
            <a:r>
              <a:rPr lang="en-AU" sz="1600" dirty="0" smtClean="0">
                <a:solidFill>
                  <a:srgbClr val="505050"/>
                </a:solidFill>
                <a:latin typeface="Arial" panose="020B0604020202020204" pitchFamily="34" charset="0"/>
              </a:rPr>
              <a:t>their </a:t>
            </a:r>
            <a:r>
              <a:rPr lang="en-AU" sz="1600" dirty="0">
                <a:solidFill>
                  <a:srgbClr val="505050"/>
                </a:solidFill>
                <a:latin typeface="Arial" panose="020B0604020202020204" pitchFamily="34" charset="0"/>
              </a:rPr>
              <a:t>shared goals and </a:t>
            </a:r>
            <a:r>
              <a:rPr lang="en-AU" sz="1600" dirty="0" smtClean="0">
                <a:solidFill>
                  <a:srgbClr val="505050"/>
                </a:solidFill>
                <a:latin typeface="Arial" panose="020B0604020202020204" pitchFamily="34" charset="0"/>
              </a:rPr>
              <a:t>objectives </a:t>
            </a:r>
            <a:r>
              <a:rPr lang="en-AU" sz="1600" dirty="0">
                <a:solidFill>
                  <a:srgbClr val="505050"/>
                </a:solidFill>
                <a:latin typeface="Arial" panose="020B0604020202020204" pitchFamily="34" charset="0"/>
              </a:rPr>
              <a:t>by</a:t>
            </a:r>
            <a:r>
              <a:rPr lang="en-AU" sz="1600" dirty="0" smtClean="0">
                <a:solidFill>
                  <a:srgbClr val="505050"/>
                </a:solidFill>
                <a:latin typeface="Arial" panose="020B0604020202020204" pitchFamily="34" charset="0"/>
              </a:rPr>
              <a:t>:</a:t>
            </a:r>
          </a:p>
          <a:p>
            <a:endParaRPr lang="en-AU" sz="1600" dirty="0">
              <a:solidFill>
                <a:srgbClr val="505050"/>
              </a:solidFill>
              <a:latin typeface="Arial" panose="020B0604020202020204" pitchFamily="34" charset="0"/>
            </a:endParaRPr>
          </a:p>
          <a:p>
            <a:pPr>
              <a:buFont typeface="Arial" panose="020B0604020202020204" pitchFamily="34" charset="0"/>
              <a:buChar char="•"/>
            </a:pPr>
            <a:r>
              <a:rPr lang="en-AU" sz="1600" dirty="0" smtClean="0">
                <a:solidFill>
                  <a:srgbClr val="505050"/>
                </a:solidFill>
                <a:latin typeface="Arial" panose="020B0604020202020204" pitchFamily="34" charset="0"/>
              </a:rPr>
              <a:t> Reducing costs through pooling resources, sharing common infrastructure and equipment </a:t>
            </a:r>
            <a:r>
              <a:rPr lang="en-AU" sz="1600" dirty="0">
                <a:solidFill>
                  <a:srgbClr val="505050"/>
                </a:solidFill>
                <a:latin typeface="Arial" panose="020B0604020202020204" pitchFamily="34" charset="0"/>
              </a:rPr>
              <a:t>and </a:t>
            </a:r>
            <a:r>
              <a:rPr lang="en-AU" sz="1600" dirty="0" smtClean="0">
                <a:solidFill>
                  <a:srgbClr val="505050"/>
                </a:solidFill>
                <a:latin typeface="Arial" panose="020B0604020202020204" pitchFamily="34" charset="0"/>
              </a:rPr>
              <a:t>eliminating </a:t>
            </a:r>
            <a:r>
              <a:rPr lang="en-AU" sz="1600" dirty="0">
                <a:solidFill>
                  <a:srgbClr val="505050"/>
                </a:solidFill>
                <a:latin typeface="Arial" panose="020B0604020202020204" pitchFamily="34" charset="0"/>
              </a:rPr>
              <a:t>potential duplication of services;</a:t>
            </a:r>
          </a:p>
          <a:p>
            <a:pPr>
              <a:buFont typeface="Arial" panose="020B0604020202020204" pitchFamily="34" charset="0"/>
              <a:buChar char="•"/>
            </a:pPr>
            <a:r>
              <a:rPr lang="en-AU" sz="1600" dirty="0" smtClean="0">
                <a:solidFill>
                  <a:srgbClr val="505050"/>
                </a:solidFill>
                <a:latin typeface="Arial" panose="020B0604020202020204" pitchFamily="34" charset="0"/>
              </a:rPr>
              <a:t> Sharing </a:t>
            </a:r>
            <a:r>
              <a:rPr lang="en-AU" sz="1600" dirty="0">
                <a:solidFill>
                  <a:srgbClr val="505050"/>
                </a:solidFill>
                <a:latin typeface="Arial" panose="020B0604020202020204" pitchFamily="34" charset="0"/>
              </a:rPr>
              <a:t>expert knowledge and skills between </a:t>
            </a:r>
            <a:r>
              <a:rPr lang="en-AU" sz="1600" dirty="0" smtClean="0">
                <a:solidFill>
                  <a:srgbClr val="505050"/>
                </a:solidFill>
                <a:latin typeface="Arial" panose="020B0604020202020204" pitchFamily="34" charset="0"/>
              </a:rPr>
              <a:t>partners, </a:t>
            </a:r>
            <a:r>
              <a:rPr lang="en-AU" sz="1600" dirty="0">
                <a:solidFill>
                  <a:srgbClr val="505050"/>
                </a:solidFill>
                <a:latin typeface="Arial" panose="020B0604020202020204" pitchFamily="34" charset="0"/>
              </a:rPr>
              <a:t>thereby allowing each </a:t>
            </a:r>
            <a:r>
              <a:rPr lang="en-AU" sz="1600" dirty="0" smtClean="0">
                <a:solidFill>
                  <a:srgbClr val="505050"/>
                </a:solidFill>
                <a:latin typeface="Arial" panose="020B0604020202020204" pitchFamily="34" charset="0"/>
              </a:rPr>
              <a:t>individual party </a:t>
            </a:r>
            <a:r>
              <a:rPr lang="en-AU" sz="1600" dirty="0">
                <a:solidFill>
                  <a:srgbClr val="505050"/>
                </a:solidFill>
                <a:latin typeface="Arial" panose="020B0604020202020204" pitchFamily="34" charset="0"/>
              </a:rPr>
              <a:t>to strengthen </a:t>
            </a:r>
            <a:r>
              <a:rPr lang="en-AU" sz="1600" dirty="0" smtClean="0">
                <a:solidFill>
                  <a:srgbClr val="505050"/>
                </a:solidFill>
                <a:latin typeface="Arial" panose="020B0604020202020204" pitchFamily="34" charset="0"/>
              </a:rPr>
              <a:t>their </a:t>
            </a:r>
            <a:r>
              <a:rPr lang="en-AU" sz="1600" dirty="0">
                <a:solidFill>
                  <a:srgbClr val="505050"/>
                </a:solidFill>
                <a:latin typeface="Arial" panose="020B0604020202020204" pitchFamily="34" charset="0"/>
              </a:rPr>
              <a:t>own </a:t>
            </a:r>
            <a:r>
              <a:rPr lang="en-AU" sz="1600" dirty="0" smtClean="0">
                <a:solidFill>
                  <a:srgbClr val="505050"/>
                </a:solidFill>
                <a:latin typeface="Arial" panose="020B0604020202020204" pitchFamily="34" charset="0"/>
              </a:rPr>
              <a:t>capabilities;</a:t>
            </a:r>
            <a:endParaRPr lang="en-AU" sz="1600" dirty="0">
              <a:solidFill>
                <a:srgbClr val="505050"/>
              </a:solidFill>
              <a:latin typeface="Arial" panose="020B0604020202020204" pitchFamily="34" charset="0"/>
            </a:endParaRPr>
          </a:p>
          <a:p>
            <a:pPr>
              <a:buFont typeface="Arial" panose="020B0604020202020204" pitchFamily="34" charset="0"/>
              <a:buChar char="•"/>
            </a:pPr>
            <a:r>
              <a:rPr lang="en-AU" sz="1600" dirty="0" smtClean="0">
                <a:solidFill>
                  <a:srgbClr val="505050"/>
                </a:solidFill>
                <a:latin typeface="Arial" panose="020B0604020202020204" pitchFamily="34" charset="0"/>
              </a:rPr>
              <a:t> Creating economies of scale for the purpose of procuring goods and services and deploying marketing and promotional activities, to attract new clients and expand into new markets.</a:t>
            </a:r>
          </a:p>
          <a:p>
            <a:pPr>
              <a:buFont typeface="Arial" panose="020B0604020202020204" pitchFamily="34" charset="0"/>
              <a:buChar char="•"/>
            </a:pPr>
            <a:endParaRPr lang="en-US" sz="1600" b="0" i="0" dirty="0">
              <a:solidFill>
                <a:srgbClr val="505050"/>
              </a:solidFill>
              <a:effectLst/>
              <a:latin typeface="Arial" panose="020B0604020202020204" pitchFamily="34" charset="0"/>
            </a:endParaRPr>
          </a:p>
          <a:p>
            <a:r>
              <a:rPr lang="en-US" sz="1600" dirty="0" smtClean="0">
                <a:solidFill>
                  <a:srgbClr val="505050"/>
                </a:solidFill>
                <a:latin typeface="Arial" panose="020B0604020202020204" pitchFamily="34" charset="0"/>
              </a:rPr>
              <a:t>The core aims of a collaboration hub or facility are:</a:t>
            </a:r>
          </a:p>
          <a:p>
            <a:endParaRPr lang="en-US" sz="1600" b="0" i="0" dirty="0">
              <a:solidFill>
                <a:srgbClr val="505050"/>
              </a:solidFill>
              <a:effectLst/>
              <a:latin typeface="Arial" panose="020B0604020202020204" pitchFamily="34" charset="0"/>
            </a:endParaRPr>
          </a:p>
          <a:p>
            <a:r>
              <a:rPr lang="en-US" sz="1600" dirty="0" smtClean="0">
                <a:solidFill>
                  <a:srgbClr val="505050"/>
                </a:solidFill>
                <a:latin typeface="Arial" panose="020B0604020202020204" pitchFamily="34" charset="0"/>
              </a:rPr>
              <a:t>1. Providing common user infrastructure, equipment and facilities, to reduce the need for high capital outlay.</a:t>
            </a:r>
          </a:p>
          <a:p>
            <a:r>
              <a:rPr lang="en-US" sz="1600" b="0" i="0" dirty="0" smtClean="0">
                <a:solidFill>
                  <a:srgbClr val="505050"/>
                </a:solidFill>
                <a:effectLst/>
                <a:latin typeface="Arial" panose="020B0604020202020204" pitchFamily="34" charset="0"/>
              </a:rPr>
              <a:t>2. Bringing people with diverse backgrounds, skills and experience together, to pursue common goals.</a:t>
            </a:r>
          </a:p>
          <a:p>
            <a:r>
              <a:rPr lang="en-US" sz="1600" dirty="0" smtClean="0">
                <a:solidFill>
                  <a:srgbClr val="505050"/>
                </a:solidFill>
                <a:latin typeface="Arial" panose="020B0604020202020204" pitchFamily="34" charset="0"/>
              </a:rPr>
              <a:t>3. Supporting new ideas and ventures through mentoring and the sharing of experience and knowledge.</a:t>
            </a:r>
            <a:endParaRPr lang="en-AU" sz="1600" b="0" i="0" dirty="0">
              <a:solidFill>
                <a:srgbClr val="505050"/>
              </a:solidFill>
              <a:effectLst/>
              <a:latin typeface="Arial" panose="020B0604020202020204" pitchFamily="34" charset="0"/>
            </a:endParaRPr>
          </a:p>
        </p:txBody>
      </p:sp>
    </p:spTree>
    <p:extLst>
      <p:ext uri="{BB962C8B-B14F-4D97-AF65-F5344CB8AC3E}">
        <p14:creationId xmlns:p14="http://schemas.microsoft.com/office/powerpoint/2010/main" val="15735821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816656"/>
            <a:ext cx="8761413" cy="706964"/>
          </a:xfrm>
        </p:spPr>
        <p:txBody>
          <a:bodyPr/>
          <a:lstStyle/>
          <a:p>
            <a:r>
              <a:rPr lang="en-AU" dirty="0" smtClean="0"/>
              <a:t>Innovation </a:t>
            </a:r>
            <a:r>
              <a:rPr lang="en-AU" dirty="0" smtClean="0"/>
              <a:t>Incubators</a:t>
            </a:r>
            <a:endParaRPr lang="en-AU" dirty="0"/>
          </a:p>
        </p:txBody>
      </p:sp>
      <p:sp>
        <p:nvSpPr>
          <p:cNvPr id="3" name="Rectangle 2"/>
          <p:cNvSpPr/>
          <p:nvPr/>
        </p:nvSpPr>
        <p:spPr>
          <a:xfrm>
            <a:off x="477795" y="2362875"/>
            <a:ext cx="11219935" cy="1569660"/>
          </a:xfrm>
          <a:prstGeom prst="rect">
            <a:avLst/>
          </a:prstGeom>
        </p:spPr>
        <p:txBody>
          <a:bodyPr wrap="square">
            <a:spAutoFit/>
          </a:bodyPr>
          <a:lstStyle/>
          <a:p>
            <a:r>
              <a:rPr lang="en-AU" sz="1600" dirty="0">
                <a:solidFill>
                  <a:srgbClr val="505050"/>
                </a:solidFill>
                <a:latin typeface="Arial" panose="020B0604020202020204" pitchFamily="34" charset="0"/>
              </a:rPr>
              <a:t>An Innovation Incubator is a business development centre for new entrepreneurs and SMEs that intends to develop innovative ideas and encourage their pursuit. The emphasis is on guiding and assisting new enterprises forming around an innovative idea or concept, to progress to the commercialisation stage. Unlike a collaboration hub which focusses on creating the right environment, the Innovation Incubator also provides access to human capital and expertise, to assist the new enterprise to reach a sustainable footing.</a:t>
            </a:r>
          </a:p>
          <a:p>
            <a:r>
              <a:rPr lang="en-AU" sz="1600" dirty="0" smtClean="0"/>
              <a:t>  </a:t>
            </a:r>
            <a:endParaRPr lang="en-AU" sz="1600" b="0" i="0" dirty="0">
              <a:solidFill>
                <a:srgbClr val="505050"/>
              </a:solidFill>
              <a:effectLst/>
              <a:latin typeface="Arial" panose="020B0604020202020204" pitchFamily="34" charset="0"/>
            </a:endParaRPr>
          </a:p>
        </p:txBody>
      </p:sp>
      <p:pic>
        <p:nvPicPr>
          <p:cNvPr id="14338" name="Picture 2" descr="http://www.urenio.org/wp-content/uploads/2010/03/Smart-Guide-Innovation-Incubat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635" y="3760340"/>
            <a:ext cx="5932187" cy="308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536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322" y="470667"/>
            <a:ext cx="8761413" cy="706964"/>
          </a:xfrm>
        </p:spPr>
        <p:txBody>
          <a:bodyPr/>
          <a:lstStyle/>
          <a:p>
            <a:r>
              <a:rPr lang="en-AU" dirty="0" smtClean="0"/>
              <a:t>WA Start-up Scene</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22" y="1087014"/>
            <a:ext cx="9346419" cy="5788653"/>
          </a:xfrm>
          <a:prstGeom prst="rect">
            <a:avLst/>
          </a:prstGeom>
        </p:spPr>
      </p:pic>
      <p:sp>
        <p:nvSpPr>
          <p:cNvPr id="5" name="TextBox 4"/>
          <p:cNvSpPr txBox="1"/>
          <p:nvPr/>
        </p:nvSpPr>
        <p:spPr>
          <a:xfrm>
            <a:off x="9959546" y="6466703"/>
            <a:ext cx="2133600" cy="215444"/>
          </a:xfrm>
          <a:prstGeom prst="rect">
            <a:avLst/>
          </a:prstGeom>
          <a:noFill/>
        </p:spPr>
        <p:txBody>
          <a:bodyPr wrap="square" rtlCol="0">
            <a:spAutoFit/>
          </a:bodyPr>
          <a:lstStyle/>
          <a:p>
            <a:r>
              <a:rPr lang="en-US" sz="800" dirty="0" smtClean="0"/>
              <a:t>WA Business News, August 2015</a:t>
            </a:r>
            <a:endParaRPr lang="en-AU" sz="800" dirty="0"/>
          </a:p>
        </p:txBody>
      </p:sp>
      <p:sp>
        <p:nvSpPr>
          <p:cNvPr id="6" name="TextBox 5"/>
          <p:cNvSpPr txBox="1"/>
          <p:nvPr/>
        </p:nvSpPr>
        <p:spPr>
          <a:xfrm>
            <a:off x="10058400" y="2141838"/>
            <a:ext cx="1902941" cy="3416320"/>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This infographic shows the diverse ecosystem of start-up, incubator and accelerator programs and </a:t>
            </a:r>
            <a:r>
              <a:rPr lang="en-US" sz="1200" dirty="0" err="1" smtClean="0">
                <a:latin typeface="Arial" panose="020B0604020202020204" pitchFamily="34" charset="0"/>
                <a:cs typeface="Arial" panose="020B0604020202020204" pitchFamily="34" charset="0"/>
              </a:rPr>
              <a:t>organisations</a:t>
            </a:r>
            <a:r>
              <a:rPr lang="en-US" sz="1200" dirty="0" smtClean="0">
                <a:latin typeface="Arial" panose="020B0604020202020204" pitchFamily="34" charset="0"/>
                <a:cs typeface="Arial" panose="020B0604020202020204" pitchFamily="34" charset="0"/>
              </a:rPr>
              <a:t> that now exist across Perth. </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Most of this environment is geared towards technology (ICT/Digital) and the key sectors of the WA economy.</a:t>
            </a:r>
          </a:p>
          <a:p>
            <a:endParaRPr lang="en-US" sz="1200" dirty="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Very CBD and inner city centric with the exception of </a:t>
            </a:r>
            <a:r>
              <a:rPr lang="en-US" sz="1200" dirty="0" err="1" smtClean="0">
                <a:latin typeface="Arial" panose="020B0604020202020204" pitchFamily="34" charset="0"/>
                <a:cs typeface="Arial" panose="020B0604020202020204" pitchFamily="34" charset="0"/>
              </a:rPr>
              <a:t>Joondalup</a:t>
            </a:r>
            <a:r>
              <a:rPr lang="en-US" sz="1200" dirty="0" smtClean="0">
                <a:latin typeface="Arial" panose="020B0604020202020204" pitchFamily="34" charset="0"/>
                <a:cs typeface="Arial" panose="020B0604020202020204" pitchFamily="34" charset="0"/>
              </a:rPr>
              <a:t>. Shows links to academia and Government.</a:t>
            </a:r>
            <a:endParaRPr lang="en-AU"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32860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Digital </a:t>
            </a:r>
            <a:r>
              <a:rPr lang="en-AU" dirty="0" smtClean="0"/>
              <a:t>Hubs</a:t>
            </a:r>
            <a:endParaRPr lang="en-AU" dirty="0"/>
          </a:p>
        </p:txBody>
      </p:sp>
      <p:sp>
        <p:nvSpPr>
          <p:cNvPr id="3" name="Rectangle 2"/>
          <p:cNvSpPr/>
          <p:nvPr/>
        </p:nvSpPr>
        <p:spPr>
          <a:xfrm>
            <a:off x="477795" y="2363910"/>
            <a:ext cx="11252886" cy="1077218"/>
          </a:xfrm>
          <a:prstGeom prst="rect">
            <a:avLst/>
          </a:prstGeom>
        </p:spPr>
        <p:txBody>
          <a:bodyPr wrap="square">
            <a:spAutoFit/>
          </a:bodyPr>
          <a:lstStyle/>
          <a:p>
            <a:r>
              <a:rPr lang="en-AU" sz="1600" dirty="0">
                <a:solidFill>
                  <a:srgbClr val="505050"/>
                </a:solidFill>
                <a:latin typeface="Arial" panose="020B0604020202020204" pitchFamily="34" charset="0"/>
              </a:rPr>
              <a:t>The Commonwealth Government funded the establishment of Digital Hubs, to provide training to narrow the gap between those Australians who engage online and those who do not. These Digital Hubs aimed to enable local residents (including SME’s) to increase their online engagement and better understand the opportunities created by the National Broadband Network (NBN) by demonstrating a range of applications enabled by high speed broadband.</a:t>
            </a:r>
          </a:p>
        </p:txBody>
      </p:sp>
      <p:pic>
        <p:nvPicPr>
          <p:cNvPr id="15362" name="Picture 2" descr="Digital Hub, Victoria P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74" y="4036540"/>
            <a:ext cx="2559223" cy="19194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52239" y="3570229"/>
            <a:ext cx="3031524" cy="3170099"/>
          </a:xfrm>
          <a:prstGeom prst="rect">
            <a:avLst/>
          </a:prstGeom>
        </p:spPr>
        <p:txBody>
          <a:bodyPr wrap="square">
            <a:spAutoFit/>
          </a:bodyPr>
          <a:lstStyle/>
          <a:p>
            <a:r>
              <a:rPr lang="en-AU" sz="1000" b="1" dirty="0">
                <a:solidFill>
                  <a:srgbClr val="525151"/>
                </a:solidFill>
                <a:latin typeface="Trebuchet"/>
              </a:rPr>
              <a:t>Group Sessions</a:t>
            </a:r>
            <a:endParaRPr lang="en-AU" sz="1000" dirty="0">
              <a:solidFill>
                <a:srgbClr val="525151"/>
              </a:solidFill>
              <a:latin typeface="Trebuchet"/>
            </a:endParaRPr>
          </a:p>
          <a:p>
            <a:pPr marL="21590"/>
            <a:r>
              <a:rPr lang="en-AU" sz="1000" dirty="0">
                <a:solidFill>
                  <a:srgbClr val="525151"/>
                </a:solidFill>
                <a:latin typeface="Trebuchet"/>
              </a:rPr>
              <a:t>We offer a range of one off topics available in class sizes of 4, including but not limited to:</a:t>
            </a:r>
          </a:p>
          <a:p>
            <a:pPr>
              <a:buFont typeface="Arial" panose="020B0604020202020204" pitchFamily="34" charset="0"/>
              <a:buChar char="•"/>
            </a:pPr>
            <a:r>
              <a:rPr lang="en-AU" sz="1000" dirty="0">
                <a:solidFill>
                  <a:srgbClr val="525151"/>
                </a:solidFill>
                <a:latin typeface="Trebuchet"/>
              </a:rPr>
              <a:t>Computer Basics- Windows and Apple Mac</a:t>
            </a:r>
          </a:p>
          <a:p>
            <a:pPr>
              <a:buFont typeface="Arial" panose="020B0604020202020204" pitchFamily="34" charset="0"/>
              <a:buChar char="•"/>
            </a:pPr>
            <a:r>
              <a:rPr lang="en-AU" sz="1000" dirty="0">
                <a:solidFill>
                  <a:srgbClr val="525151"/>
                </a:solidFill>
                <a:latin typeface="Trebuchet"/>
              </a:rPr>
              <a:t>Internet Basics</a:t>
            </a:r>
          </a:p>
          <a:p>
            <a:pPr>
              <a:buFont typeface="Arial" panose="020B0604020202020204" pitchFamily="34" charset="0"/>
              <a:buChar char="•"/>
            </a:pPr>
            <a:r>
              <a:rPr lang="en-AU" sz="1000" dirty="0">
                <a:solidFill>
                  <a:srgbClr val="525151"/>
                </a:solidFill>
                <a:latin typeface="Trebuchet"/>
              </a:rPr>
              <a:t>Introduction to iPads</a:t>
            </a:r>
          </a:p>
          <a:p>
            <a:pPr>
              <a:buFont typeface="Arial" panose="020B0604020202020204" pitchFamily="34" charset="0"/>
              <a:buChar char="•"/>
            </a:pPr>
            <a:r>
              <a:rPr lang="en-AU" sz="1000" dirty="0">
                <a:solidFill>
                  <a:srgbClr val="525151"/>
                </a:solidFill>
                <a:latin typeface="Trebuchet"/>
              </a:rPr>
              <a:t>Introduction to Android Tablets</a:t>
            </a:r>
          </a:p>
          <a:p>
            <a:pPr>
              <a:buFont typeface="Arial" panose="020B0604020202020204" pitchFamily="34" charset="0"/>
              <a:buChar char="•"/>
            </a:pPr>
            <a:r>
              <a:rPr lang="en-AU" sz="1000" dirty="0">
                <a:solidFill>
                  <a:srgbClr val="525151"/>
                </a:solidFill>
                <a:latin typeface="Trebuchet"/>
              </a:rPr>
              <a:t>Smart Phones</a:t>
            </a:r>
          </a:p>
          <a:p>
            <a:pPr>
              <a:buFont typeface="Arial" panose="020B0604020202020204" pitchFamily="34" charset="0"/>
              <a:buChar char="•"/>
            </a:pPr>
            <a:r>
              <a:rPr lang="en-AU" sz="1000" dirty="0">
                <a:solidFill>
                  <a:srgbClr val="525151"/>
                </a:solidFill>
                <a:latin typeface="Trebuchet"/>
              </a:rPr>
              <a:t>Social Media- including Facebook</a:t>
            </a:r>
          </a:p>
          <a:p>
            <a:pPr>
              <a:buFont typeface="Arial" panose="020B0604020202020204" pitchFamily="34" charset="0"/>
              <a:buChar char="•"/>
            </a:pPr>
            <a:r>
              <a:rPr lang="en-AU" sz="1000" dirty="0">
                <a:solidFill>
                  <a:srgbClr val="525151"/>
                </a:solidFill>
                <a:latin typeface="Trebuchet"/>
              </a:rPr>
              <a:t>Email</a:t>
            </a:r>
          </a:p>
          <a:p>
            <a:pPr>
              <a:buFont typeface="Arial" panose="020B0604020202020204" pitchFamily="34" charset="0"/>
              <a:buChar char="•"/>
            </a:pPr>
            <a:r>
              <a:rPr lang="en-AU" sz="1000" dirty="0">
                <a:solidFill>
                  <a:srgbClr val="525151"/>
                </a:solidFill>
                <a:latin typeface="Trebuchet"/>
              </a:rPr>
              <a:t>Skype</a:t>
            </a:r>
          </a:p>
          <a:p>
            <a:pPr>
              <a:buFont typeface="Arial" panose="020B0604020202020204" pitchFamily="34" charset="0"/>
              <a:buChar char="•"/>
            </a:pPr>
            <a:r>
              <a:rPr lang="en-AU" sz="1000" dirty="0">
                <a:solidFill>
                  <a:srgbClr val="525151"/>
                </a:solidFill>
                <a:latin typeface="Trebuchet"/>
              </a:rPr>
              <a:t>Online TV and Movies</a:t>
            </a:r>
          </a:p>
          <a:p>
            <a:pPr>
              <a:buFont typeface="Arial" panose="020B0604020202020204" pitchFamily="34" charset="0"/>
              <a:buChar char="•"/>
            </a:pPr>
            <a:r>
              <a:rPr lang="en-AU" sz="1000" dirty="0" err="1">
                <a:solidFill>
                  <a:srgbClr val="525151"/>
                </a:solidFill>
                <a:latin typeface="Trebuchet"/>
              </a:rPr>
              <a:t>MyGov</a:t>
            </a:r>
            <a:r>
              <a:rPr lang="en-AU" sz="1000" dirty="0">
                <a:solidFill>
                  <a:srgbClr val="525151"/>
                </a:solidFill>
                <a:latin typeface="Trebuchet"/>
              </a:rPr>
              <a:t> and eHealth</a:t>
            </a:r>
          </a:p>
          <a:p>
            <a:pPr>
              <a:buFont typeface="Arial" panose="020B0604020202020204" pitchFamily="34" charset="0"/>
              <a:buChar char="•"/>
            </a:pPr>
            <a:r>
              <a:rPr lang="en-AU" sz="1000" dirty="0">
                <a:solidFill>
                  <a:srgbClr val="525151"/>
                </a:solidFill>
                <a:latin typeface="Trebuchet"/>
              </a:rPr>
              <a:t>Exergaming</a:t>
            </a:r>
          </a:p>
          <a:p>
            <a:pPr>
              <a:buFont typeface="Arial" panose="020B0604020202020204" pitchFamily="34" charset="0"/>
              <a:buChar char="•"/>
            </a:pPr>
            <a:r>
              <a:rPr lang="en-AU" sz="1000" dirty="0">
                <a:solidFill>
                  <a:srgbClr val="525151"/>
                </a:solidFill>
                <a:latin typeface="Trebuchet"/>
              </a:rPr>
              <a:t>Digital Photos</a:t>
            </a:r>
          </a:p>
          <a:p>
            <a:pPr>
              <a:buFont typeface="Arial" panose="020B0604020202020204" pitchFamily="34" charset="0"/>
              <a:buChar char="•"/>
            </a:pPr>
            <a:r>
              <a:rPr lang="en-AU" sz="1000" dirty="0">
                <a:solidFill>
                  <a:srgbClr val="525151"/>
                </a:solidFill>
                <a:latin typeface="Trebuchet"/>
              </a:rPr>
              <a:t>eBay</a:t>
            </a:r>
          </a:p>
          <a:p>
            <a:pPr>
              <a:buFont typeface="Arial" panose="020B0604020202020204" pitchFamily="34" charset="0"/>
              <a:buChar char="•"/>
            </a:pPr>
            <a:r>
              <a:rPr lang="en-AU" sz="1000" dirty="0">
                <a:solidFill>
                  <a:srgbClr val="525151"/>
                </a:solidFill>
                <a:latin typeface="Trebuchet"/>
              </a:rPr>
              <a:t>Gumtree</a:t>
            </a:r>
          </a:p>
          <a:p>
            <a:pPr>
              <a:buFont typeface="Arial" panose="020B0604020202020204" pitchFamily="34" charset="0"/>
              <a:buChar char="•"/>
            </a:pPr>
            <a:r>
              <a:rPr lang="en-AU" sz="1000" dirty="0">
                <a:solidFill>
                  <a:srgbClr val="525151"/>
                </a:solidFill>
                <a:latin typeface="Trebuchet"/>
              </a:rPr>
              <a:t>Online Job Seeking</a:t>
            </a:r>
          </a:p>
          <a:p>
            <a:pPr>
              <a:buFont typeface="Arial" panose="020B0604020202020204" pitchFamily="34" charset="0"/>
              <a:buChar char="•"/>
            </a:pPr>
            <a:r>
              <a:rPr lang="en-AU" sz="1000" dirty="0">
                <a:solidFill>
                  <a:srgbClr val="525151"/>
                </a:solidFill>
                <a:latin typeface="Trebuchet"/>
              </a:rPr>
              <a:t>Express Plus Seniors App</a:t>
            </a:r>
          </a:p>
          <a:p>
            <a:pPr>
              <a:buFont typeface="Arial" panose="020B0604020202020204" pitchFamily="34" charset="0"/>
              <a:buChar char="•"/>
            </a:pPr>
            <a:r>
              <a:rPr lang="en-AU" sz="1000" dirty="0">
                <a:solidFill>
                  <a:srgbClr val="525151"/>
                </a:solidFill>
                <a:latin typeface="Trebuchet"/>
              </a:rPr>
              <a:t>Downloading eBooks (</a:t>
            </a:r>
            <a:r>
              <a:rPr lang="en-AU" sz="1000" dirty="0" err="1">
                <a:solidFill>
                  <a:srgbClr val="525151"/>
                </a:solidFill>
                <a:latin typeface="Trebuchet"/>
              </a:rPr>
              <a:t>eResources</a:t>
            </a:r>
            <a:r>
              <a:rPr lang="en-AU" sz="1000" dirty="0">
                <a:solidFill>
                  <a:srgbClr val="525151"/>
                </a:solidFill>
                <a:latin typeface="Trebuchet"/>
              </a:rPr>
              <a:t>)</a:t>
            </a:r>
            <a:endParaRPr lang="en-AU" sz="1000" b="0" i="0" dirty="0">
              <a:solidFill>
                <a:srgbClr val="525151"/>
              </a:solidFill>
              <a:effectLst/>
              <a:latin typeface="Trebuchet"/>
            </a:endParaRPr>
          </a:p>
        </p:txBody>
      </p:sp>
      <p:pic>
        <p:nvPicPr>
          <p:cNvPr id="15368" name="Picture 8" descr="Digital H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095" y="3261496"/>
            <a:ext cx="1228382" cy="335013"/>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www.mandurah.wa.gov.au/Places%20and%20Spaces/digital_hub_-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532" y="4036540"/>
            <a:ext cx="2872414" cy="1919417"/>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ttp://static1.squarespace.com/static/50b0d42ce4b07246015066ea/t/540440a6e4b0c1ca4c52c9cc/14095648387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2881" y="4036540"/>
            <a:ext cx="2882006" cy="191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820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cecubed | Coworking in the Perth CB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26" y="680926"/>
            <a:ext cx="5116391" cy="1221942"/>
          </a:xfrm>
          <a:prstGeom prst="rect">
            <a:avLst/>
          </a:prstGeom>
          <a:solidFill>
            <a:schemeClr val="bg1"/>
          </a:solidFill>
        </p:spPr>
      </p:pic>
      <p:sp>
        <p:nvSpPr>
          <p:cNvPr id="3" name="Rectangle 2"/>
          <p:cNvSpPr/>
          <p:nvPr/>
        </p:nvSpPr>
        <p:spPr>
          <a:xfrm>
            <a:off x="486031" y="2334051"/>
            <a:ext cx="11228173" cy="2308324"/>
          </a:xfrm>
          <a:prstGeom prst="rect">
            <a:avLst/>
          </a:prstGeom>
        </p:spPr>
        <p:txBody>
          <a:bodyPr wrap="square">
            <a:spAutoFit/>
          </a:bodyPr>
          <a:lstStyle/>
          <a:p>
            <a:r>
              <a:rPr lang="en-AU" sz="1600" dirty="0" err="1">
                <a:solidFill>
                  <a:srgbClr val="505050"/>
                </a:solidFill>
                <a:latin typeface="Arial" panose="020B0604020202020204" pitchFamily="34" charset="0"/>
              </a:rPr>
              <a:t>Spacecubed</a:t>
            </a:r>
            <a:r>
              <a:rPr lang="en-AU" sz="1600" dirty="0">
                <a:solidFill>
                  <a:srgbClr val="505050"/>
                </a:solidFill>
                <a:latin typeface="Arial" panose="020B0604020202020204" pitchFamily="34" charset="0"/>
              </a:rPr>
              <a:t> is a 1000 square metre entrepreneurial hub in the heart of the Perth CBD, where teams and individuals can grow their businesses in a supportive, collaborative environment. These spaces have been co-designed with our members – a mix of Entrepreneurs, Innovators and </a:t>
            </a:r>
            <a:r>
              <a:rPr lang="en-AU" sz="1600" dirty="0" err="1">
                <a:solidFill>
                  <a:srgbClr val="505050"/>
                </a:solidFill>
                <a:latin typeface="Arial" panose="020B0604020202020204" pitchFamily="34" charset="0"/>
              </a:rPr>
              <a:t>Changemakers</a:t>
            </a:r>
            <a:r>
              <a:rPr lang="en-AU" sz="1600" dirty="0">
                <a:solidFill>
                  <a:srgbClr val="505050"/>
                </a:solidFill>
                <a:latin typeface="Arial" panose="020B0604020202020204" pitchFamily="34" charset="0"/>
              </a:rPr>
              <a:t> who want to get their idea off the ground. To reduce this barrier we offer a range of work spaces, meeting rooms, events and collaboration opportunities.</a:t>
            </a:r>
          </a:p>
          <a:p>
            <a:endParaRPr lang="en-US" sz="1600" dirty="0">
              <a:solidFill>
                <a:srgbClr val="505050"/>
              </a:solidFill>
              <a:latin typeface="Arial" panose="020B0604020202020204" pitchFamily="34" charset="0"/>
            </a:endParaRPr>
          </a:p>
          <a:p>
            <a:r>
              <a:rPr lang="en-AU" sz="1600" dirty="0" err="1">
                <a:solidFill>
                  <a:srgbClr val="505050"/>
                </a:solidFill>
                <a:latin typeface="Arial" panose="020B0604020202020204" pitchFamily="34" charset="0"/>
              </a:rPr>
              <a:t>Spacecubed</a:t>
            </a:r>
            <a:r>
              <a:rPr lang="en-AU" sz="1600" dirty="0">
                <a:solidFill>
                  <a:srgbClr val="505050"/>
                </a:solidFill>
                <a:latin typeface="Arial" panose="020B0604020202020204" pitchFamily="34" charset="0"/>
              </a:rPr>
              <a:t> facilitates a diverse mix of Social, Environmental, Technology and Creative entrepreneurs. There is also a range of Small Businesses, Consultants, Corporates, Government and Not for Profit Members. At it\’s core, </a:t>
            </a:r>
            <a:r>
              <a:rPr lang="en-AU" sz="1600" dirty="0" err="1">
                <a:solidFill>
                  <a:srgbClr val="505050"/>
                </a:solidFill>
                <a:latin typeface="Arial" panose="020B0604020202020204" pitchFamily="34" charset="0"/>
              </a:rPr>
              <a:t>Spacecubed</a:t>
            </a:r>
            <a:r>
              <a:rPr lang="en-AU" sz="1600" dirty="0">
                <a:solidFill>
                  <a:srgbClr val="505050"/>
                </a:solidFill>
                <a:latin typeface="Arial" panose="020B0604020202020204" pitchFamily="34" charset="0"/>
              </a:rPr>
              <a:t> is about increasing opportunities for Collaboration and Innovation across different industries. </a:t>
            </a:r>
            <a:r>
              <a:rPr lang="en-AU" sz="1600" dirty="0">
                <a:solidFill>
                  <a:srgbClr val="505050"/>
                </a:solidFill>
                <a:latin typeface="Arial" panose="020B0604020202020204" pitchFamily="34" charset="0"/>
                <a:hlinkClick r:id="rId3"/>
              </a:rPr>
              <a:t>http://spacecubed.com</a:t>
            </a:r>
            <a:r>
              <a:rPr lang="en-AU" sz="1600" dirty="0">
                <a:solidFill>
                  <a:srgbClr val="505050"/>
                </a:solidFill>
                <a:latin typeface="Arial" panose="020B0604020202020204" pitchFamily="34" charset="0"/>
                <a:hlinkClick r:id="rId3"/>
              </a:rPr>
              <a:t>/</a:t>
            </a:r>
            <a:endParaRPr lang="en-AU" sz="1600" dirty="0">
              <a:solidFill>
                <a:srgbClr val="505050"/>
              </a:solidFill>
              <a:latin typeface="Arial" panose="020B0604020202020204" pitchFamily="34" charset="0"/>
            </a:endParaRPr>
          </a:p>
          <a:p>
            <a:endParaRPr lang="en-AU" sz="1600" dirty="0" smtClean="0">
              <a:solidFill>
                <a:srgbClr val="505050"/>
              </a:solidFill>
              <a:latin typeface="Arial" panose="020B0604020202020204" pitchFamily="34" charset="0"/>
            </a:endParaRPr>
          </a:p>
        </p:txBody>
      </p:sp>
      <p:pic>
        <p:nvPicPr>
          <p:cNvPr id="1028" name="Picture 4" descr="http://www.siiwa.org/wp-content/uploads/2014/03/image_12-770x5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05" y="4621704"/>
            <a:ext cx="2785333" cy="185568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dareyourself.net/wp/wp-content/uploads/2014/07/spacecub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026" y="4621704"/>
            <a:ext cx="2769676" cy="18556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oogleusercontent.com/6hQBeZFSXNUZ7SCObVfmNX7PlMJsWEiIK9hA4k5KoHv9-O4wT5BtOIobuaiFgSKM1jqk6rNCneDM-x7vauVeBRkKJbBQl_hAVFxARAf9XGf47nBr8wwsdu5UxDnNkTP8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8690" y="4621704"/>
            <a:ext cx="4661245" cy="185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74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Ma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1138" y="748145"/>
            <a:ext cx="1046042" cy="11753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ndrewtboyne.com/andrewtboyne/makers/Title_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501" y="4604952"/>
            <a:ext cx="3387514" cy="1976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6031" y="2334051"/>
            <a:ext cx="11228173" cy="2062103"/>
          </a:xfrm>
          <a:prstGeom prst="rect">
            <a:avLst/>
          </a:prstGeom>
        </p:spPr>
        <p:txBody>
          <a:bodyPr wrap="square">
            <a:spAutoFit/>
          </a:bodyPr>
          <a:lstStyle/>
          <a:p>
            <a:r>
              <a:rPr lang="en-AU" sz="1600" dirty="0">
                <a:solidFill>
                  <a:srgbClr val="505050"/>
                </a:solidFill>
                <a:latin typeface="Arial" panose="020B0604020202020204" pitchFamily="34" charset="0"/>
              </a:rPr>
              <a:t>Make Place is </a:t>
            </a:r>
            <a:r>
              <a:rPr lang="en-AU" sz="1600" dirty="0">
                <a:solidFill>
                  <a:srgbClr val="505050"/>
                </a:solidFill>
                <a:latin typeface="Arial" panose="020B0604020202020204" pitchFamily="34" charset="0"/>
              </a:rPr>
              <a:t>described as the “ </a:t>
            </a:r>
            <a:r>
              <a:rPr lang="en-AU" sz="1600" dirty="0">
                <a:solidFill>
                  <a:srgbClr val="505050"/>
                </a:solidFill>
                <a:latin typeface="Arial" panose="020B0604020202020204" pitchFamily="34" charset="0"/>
              </a:rPr>
              <a:t>maker </a:t>
            </a:r>
            <a:r>
              <a:rPr lang="en-AU" sz="1600" dirty="0">
                <a:solidFill>
                  <a:srgbClr val="505050"/>
                </a:solidFill>
                <a:latin typeface="Arial" panose="020B0604020202020204" pitchFamily="34" charset="0"/>
              </a:rPr>
              <a:t>factory”, </a:t>
            </a:r>
            <a:r>
              <a:rPr lang="en-AU" sz="1600" dirty="0">
                <a:solidFill>
                  <a:srgbClr val="505050"/>
                </a:solidFill>
                <a:latin typeface="Arial" panose="020B0604020202020204" pitchFamily="34" charset="0"/>
              </a:rPr>
              <a:t>where </a:t>
            </a:r>
            <a:r>
              <a:rPr lang="en-AU" sz="1600" dirty="0">
                <a:solidFill>
                  <a:srgbClr val="505050"/>
                </a:solidFill>
                <a:latin typeface="Arial" panose="020B0604020202020204" pitchFamily="34" charset="0"/>
              </a:rPr>
              <a:t>game </a:t>
            </a:r>
            <a:r>
              <a:rPr lang="en-AU" sz="1600" dirty="0">
                <a:solidFill>
                  <a:srgbClr val="505050"/>
                </a:solidFill>
                <a:latin typeface="Arial" panose="020B0604020202020204" pitchFamily="34" charset="0"/>
              </a:rPr>
              <a:t>changing innovation happens</a:t>
            </a:r>
            <a:r>
              <a:rPr lang="en-AU" sz="1600" dirty="0">
                <a:solidFill>
                  <a:srgbClr val="505050"/>
                </a:solidFill>
                <a:latin typeface="Arial" panose="020B0604020202020204" pitchFamily="34" charset="0"/>
              </a:rPr>
              <a:t>. The Makers have created </a:t>
            </a:r>
            <a:r>
              <a:rPr lang="en-AU" sz="1600" dirty="0">
                <a:solidFill>
                  <a:srgbClr val="505050"/>
                </a:solidFill>
                <a:latin typeface="Arial" panose="020B0604020202020204" pitchFamily="34" charset="0"/>
              </a:rPr>
              <a:t>a co-working and innovation space in the heart of Mandurah, bringing like-minded people together to be inspired, solve problems and make change</a:t>
            </a:r>
            <a:r>
              <a:rPr lang="en-AU" sz="1600" dirty="0">
                <a:solidFill>
                  <a:srgbClr val="505050"/>
                </a:solidFill>
                <a:latin typeface="Arial" panose="020B0604020202020204" pitchFamily="34" charset="0"/>
              </a:rPr>
              <a:t>. The centre aims to provide a </a:t>
            </a:r>
            <a:r>
              <a:rPr lang="en-AU" sz="1600" dirty="0">
                <a:solidFill>
                  <a:srgbClr val="505050"/>
                </a:solidFill>
                <a:latin typeface="Arial" panose="020B0604020202020204" pitchFamily="34" charset="0"/>
              </a:rPr>
              <a:t>bit of inspiration </a:t>
            </a:r>
            <a:r>
              <a:rPr lang="en-AU" sz="1600" dirty="0">
                <a:solidFill>
                  <a:srgbClr val="505050"/>
                </a:solidFill>
                <a:latin typeface="Arial" panose="020B0604020202020204" pitchFamily="34" charset="0"/>
              </a:rPr>
              <a:t>in the form of a new type of workplace filled with different people. If you </a:t>
            </a:r>
            <a:r>
              <a:rPr lang="en-AU" sz="1600" dirty="0">
                <a:solidFill>
                  <a:srgbClr val="505050"/>
                </a:solidFill>
                <a:latin typeface="Arial" panose="020B0604020202020204" pitchFamily="34" charset="0"/>
              </a:rPr>
              <a:t>have a big new idea, run a business, study, freelance or commute, or you just need a motivating place to work, </a:t>
            </a:r>
            <a:r>
              <a:rPr lang="en-AU" sz="1600" dirty="0">
                <a:solidFill>
                  <a:srgbClr val="505050"/>
                </a:solidFill>
                <a:latin typeface="Arial" panose="020B0604020202020204" pitchFamily="34" charset="0"/>
              </a:rPr>
              <a:t>Make place is the location for you!</a:t>
            </a:r>
          </a:p>
          <a:p>
            <a:endParaRPr lang="en-US" sz="1600" dirty="0">
              <a:solidFill>
                <a:srgbClr val="505050"/>
              </a:solidFill>
              <a:latin typeface="Arial" panose="020B0604020202020204" pitchFamily="34" charset="0"/>
            </a:endParaRPr>
          </a:p>
          <a:p>
            <a:r>
              <a:rPr lang="en-US" sz="1600" dirty="0">
                <a:solidFill>
                  <a:srgbClr val="505050"/>
                </a:solidFill>
                <a:latin typeface="Arial" panose="020B0604020202020204" pitchFamily="34" charset="0"/>
              </a:rPr>
              <a:t>Make Place is also staffed with a team of Makers who’s aim is to assist you achieve </a:t>
            </a:r>
            <a:r>
              <a:rPr lang="en-US" sz="1600" dirty="0">
                <a:solidFill>
                  <a:srgbClr val="505050"/>
                </a:solidFill>
                <a:latin typeface="Arial" panose="020B0604020202020204" pitchFamily="34" charset="0"/>
              </a:rPr>
              <a:t>change. </a:t>
            </a:r>
            <a:r>
              <a:rPr lang="en-US" sz="1600" dirty="0">
                <a:solidFill>
                  <a:srgbClr val="505050"/>
                </a:solidFill>
                <a:latin typeface="Arial" panose="020B0604020202020204" pitchFamily="34" charset="0"/>
                <a:hlinkClick r:id="rId4"/>
              </a:rPr>
              <a:t>http://www.themakers.org.au/the-makers</a:t>
            </a:r>
            <a:r>
              <a:rPr lang="en-US" sz="1600" dirty="0">
                <a:solidFill>
                  <a:srgbClr val="505050"/>
                </a:solidFill>
                <a:latin typeface="Arial" panose="020B0604020202020204" pitchFamily="34" charset="0"/>
                <a:hlinkClick r:id="rId4"/>
              </a:rPr>
              <a:t>/</a:t>
            </a:r>
            <a:r>
              <a:rPr lang="en-US" sz="1600" dirty="0">
                <a:solidFill>
                  <a:srgbClr val="505050"/>
                </a:solidFill>
                <a:latin typeface="Arial" panose="020B0604020202020204" pitchFamily="34" charset="0"/>
              </a:rPr>
              <a:t> </a:t>
            </a:r>
            <a:endParaRPr lang="en-AU" sz="1600" dirty="0">
              <a:solidFill>
                <a:srgbClr val="505050"/>
              </a:solidFill>
              <a:latin typeface="Arial" panose="020B0604020202020204" pitchFamily="34" charset="0"/>
            </a:endParaRPr>
          </a:p>
        </p:txBody>
      </p:sp>
      <p:pic>
        <p:nvPicPr>
          <p:cNvPr id="2054" name="Picture 6" descr="http://static1.squarespace.com/static/5304b76ee4b0685242fdafae/t/55c96f98e4b042fd7752e632/14392646973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2662" y="4604952"/>
            <a:ext cx="2965621" cy="19780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tatic1.squarespace.com/static/5304b76ee4b0685242fdafae/t/559a5c4fe4b0d2540b71ad5a/1436179538481/?format=750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9930" y="4604952"/>
            <a:ext cx="2636926" cy="1979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104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dn.evbuc.com/images/13365525/39801046632/1/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771" y="807122"/>
            <a:ext cx="2455820" cy="9251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5459" y="2352581"/>
            <a:ext cx="11203460" cy="2308324"/>
          </a:xfrm>
          <a:prstGeom prst="rect">
            <a:avLst/>
          </a:prstGeom>
        </p:spPr>
        <p:txBody>
          <a:bodyPr wrap="square">
            <a:spAutoFit/>
          </a:bodyPr>
          <a:lstStyle/>
          <a:p>
            <a:r>
              <a:rPr lang="en-AU" sz="1600" dirty="0">
                <a:solidFill>
                  <a:srgbClr val="505050"/>
                </a:solidFill>
                <a:latin typeface="Arial" panose="020B0604020202020204" pitchFamily="34" charset="0"/>
              </a:rPr>
              <a:t>Located in the Technology Park Bentley, the Innovation Centre currently works with 12 private companies in the Business Incubator ranging from clean tech and ICT to mining solutions and offers world-class support for innovators and growing local ventures. The Innovation Centre of WA offers </a:t>
            </a:r>
            <a:r>
              <a:rPr lang="en-AU" sz="1600" dirty="0" err="1">
                <a:solidFill>
                  <a:srgbClr val="505050"/>
                </a:solidFill>
                <a:latin typeface="Arial" panose="020B0604020202020204" pitchFamily="34" charset="0"/>
              </a:rPr>
              <a:t>HotDesks</a:t>
            </a:r>
            <a:r>
              <a:rPr lang="en-AU" sz="1600" dirty="0">
                <a:solidFill>
                  <a:srgbClr val="505050"/>
                </a:solidFill>
                <a:latin typeface="Arial" panose="020B0604020202020204" pitchFamily="34" charset="0"/>
              </a:rPr>
              <a:t> and very affordable meeting rooms in a friendly flexible working environment that is ideal for motivated innovators, entrepreneurs and start-ups.</a:t>
            </a:r>
          </a:p>
          <a:p>
            <a:endParaRPr lang="en-US" sz="1600" dirty="0">
              <a:solidFill>
                <a:srgbClr val="505050"/>
              </a:solidFill>
              <a:latin typeface="Arial" panose="020B0604020202020204" pitchFamily="34" charset="0"/>
            </a:endParaRPr>
          </a:p>
          <a:p>
            <a:r>
              <a:rPr lang="en-AU" sz="1600" dirty="0">
                <a:solidFill>
                  <a:srgbClr val="505050"/>
                </a:solidFill>
                <a:latin typeface="Arial" panose="020B0604020202020204" pitchFamily="34" charset="0"/>
              </a:rPr>
              <a:t>The Innovation Centre facility includes a Business Incubator which provides serviced offices, free </a:t>
            </a:r>
            <a:r>
              <a:rPr lang="en-AU" sz="1600" dirty="0" err="1">
                <a:solidFill>
                  <a:srgbClr val="505050"/>
                </a:solidFill>
                <a:latin typeface="Arial" panose="020B0604020202020204" pitchFamily="34" charset="0"/>
              </a:rPr>
              <a:t>wi-fi</a:t>
            </a:r>
            <a:r>
              <a:rPr lang="en-AU" sz="1600" dirty="0">
                <a:solidFill>
                  <a:srgbClr val="505050"/>
                </a:solidFill>
                <a:latin typeface="Arial" panose="020B0604020202020204" pitchFamily="34" charset="0"/>
              </a:rPr>
              <a:t>, meeting rooms and consulting support, and education and networking for both start-ups in the early idea stage as well as growth businesses</a:t>
            </a:r>
            <a:r>
              <a:rPr lang="en-AU" sz="1600" dirty="0">
                <a:solidFill>
                  <a:srgbClr val="505050"/>
                </a:solidFill>
                <a:latin typeface="Arial" panose="020B0604020202020204" pitchFamily="34" charset="0"/>
              </a:rPr>
              <a:t>. The centre also provides seminar and conference facilities, to support training and information events aimed ant assisting businesses engage in innovative practices.</a:t>
            </a:r>
            <a:endParaRPr lang="en-AU" sz="1600" dirty="0">
              <a:solidFill>
                <a:srgbClr val="505050"/>
              </a:solidFill>
              <a:latin typeface="Arial" panose="020B0604020202020204" pitchFamily="34" charset="0"/>
            </a:endParaRPr>
          </a:p>
        </p:txBody>
      </p:sp>
      <p:pic>
        <p:nvPicPr>
          <p:cNvPr id="3076" name="Picture 4" descr="http://innovation.wa.gov.au/wp-content/uploads/2013/04/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3663" y="4939960"/>
            <a:ext cx="4680036" cy="17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355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siiwa.org/wp-content/uploads/2012/05/300937_201230466616563_201226423283634_482299_1781238239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245" y="703242"/>
            <a:ext cx="2554674" cy="12161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4843" y="2365969"/>
            <a:ext cx="11277600" cy="1323439"/>
          </a:xfrm>
          <a:prstGeom prst="rect">
            <a:avLst/>
          </a:prstGeom>
        </p:spPr>
        <p:txBody>
          <a:bodyPr wrap="square">
            <a:spAutoFit/>
          </a:bodyPr>
          <a:lstStyle/>
          <a:p>
            <a:r>
              <a:rPr lang="en-AU" sz="1600" dirty="0" err="1">
                <a:solidFill>
                  <a:srgbClr val="505050"/>
                </a:solidFill>
                <a:latin typeface="Arial" panose="020B0604020202020204" pitchFamily="34" charset="0"/>
              </a:rPr>
              <a:t>CityHive</a:t>
            </a:r>
            <a:r>
              <a:rPr lang="en-AU" sz="1600" dirty="0">
                <a:solidFill>
                  <a:srgbClr val="505050"/>
                </a:solidFill>
                <a:latin typeface="Arial" panose="020B0604020202020204" pitchFamily="34" charset="0"/>
              </a:rPr>
              <a:t> is run by Pollinators to provide </a:t>
            </a:r>
            <a:r>
              <a:rPr lang="en-AU" sz="1600" dirty="0" err="1">
                <a:solidFill>
                  <a:srgbClr val="505050"/>
                </a:solidFill>
                <a:latin typeface="Arial" panose="020B0604020202020204" pitchFamily="34" charset="0"/>
              </a:rPr>
              <a:t>coworking</a:t>
            </a:r>
            <a:r>
              <a:rPr lang="en-AU" sz="1600" dirty="0">
                <a:solidFill>
                  <a:srgbClr val="505050"/>
                </a:solidFill>
                <a:latin typeface="Arial" panose="020B0604020202020204" pitchFamily="34" charset="0"/>
              </a:rPr>
              <a:t>, meeting, event and office space on Marine </a:t>
            </a:r>
            <a:r>
              <a:rPr lang="en-AU" sz="1600" dirty="0" err="1">
                <a:solidFill>
                  <a:srgbClr val="505050"/>
                </a:solidFill>
                <a:latin typeface="Arial" panose="020B0604020202020204" pitchFamily="34" charset="0"/>
              </a:rPr>
              <a:t>Tce</a:t>
            </a:r>
            <a:r>
              <a:rPr lang="en-AU" sz="1600" dirty="0">
                <a:solidFill>
                  <a:srgbClr val="505050"/>
                </a:solidFill>
                <a:latin typeface="Arial" panose="020B0604020202020204" pitchFamily="34" charset="0"/>
              </a:rPr>
              <a:t> in the Geraldton CBD. </a:t>
            </a:r>
            <a:r>
              <a:rPr lang="en-AU" sz="1600" dirty="0">
                <a:solidFill>
                  <a:srgbClr val="505050"/>
                </a:solidFill>
                <a:latin typeface="Arial" panose="020B0604020202020204" pitchFamily="34" charset="0"/>
              </a:rPr>
              <a:t>Whether </a:t>
            </a:r>
            <a:r>
              <a:rPr lang="en-AU" sz="1600" dirty="0">
                <a:solidFill>
                  <a:srgbClr val="505050"/>
                </a:solidFill>
                <a:latin typeface="Arial" panose="020B0604020202020204" pitchFamily="34" charset="0"/>
              </a:rPr>
              <a:t>your version of ‘getting things done’ requires coffee, a team of twenty, or a quiet space for creating on your own, you can find it </a:t>
            </a:r>
            <a:r>
              <a:rPr lang="en-AU" sz="1600" dirty="0">
                <a:solidFill>
                  <a:srgbClr val="505050"/>
                </a:solidFill>
                <a:latin typeface="Arial" panose="020B0604020202020204" pitchFamily="34" charset="0"/>
              </a:rPr>
              <a:t>at </a:t>
            </a:r>
            <a:r>
              <a:rPr lang="en-AU" sz="1600" dirty="0" err="1">
                <a:solidFill>
                  <a:srgbClr val="505050"/>
                </a:solidFill>
                <a:latin typeface="Arial" panose="020B0604020202020204" pitchFamily="34" charset="0"/>
              </a:rPr>
              <a:t>CityHive</a:t>
            </a:r>
            <a:r>
              <a:rPr lang="en-AU" sz="1600" dirty="0">
                <a:solidFill>
                  <a:srgbClr val="505050"/>
                </a:solidFill>
                <a:latin typeface="Arial" panose="020B0604020202020204" pitchFamily="34" charset="0"/>
              </a:rPr>
              <a:t>.</a:t>
            </a:r>
            <a:r>
              <a:rPr lang="en-AU" sz="1600" dirty="0">
                <a:solidFill>
                  <a:srgbClr val="505050"/>
                </a:solidFill>
                <a:latin typeface="Arial" panose="020B0604020202020204" pitchFamily="34" charset="0"/>
              </a:rPr>
              <a:t> Pollinators </a:t>
            </a:r>
            <a:r>
              <a:rPr lang="en-AU" sz="1600" dirty="0" err="1">
                <a:solidFill>
                  <a:srgbClr val="505050"/>
                </a:solidFill>
                <a:latin typeface="Arial" panose="020B0604020202020204" pitchFamily="34" charset="0"/>
              </a:rPr>
              <a:t>Inc</a:t>
            </a:r>
            <a:r>
              <a:rPr lang="en-AU" sz="1600" dirty="0">
                <a:solidFill>
                  <a:srgbClr val="505050"/>
                </a:solidFill>
                <a:latin typeface="Arial" panose="020B0604020202020204" pitchFamily="34" charset="0"/>
              </a:rPr>
              <a:t> </a:t>
            </a:r>
            <a:r>
              <a:rPr lang="en-AU" sz="1600" dirty="0">
                <a:solidFill>
                  <a:srgbClr val="505050"/>
                </a:solidFill>
                <a:latin typeface="Arial" panose="020B0604020202020204" pitchFamily="34" charset="0"/>
              </a:rPr>
              <a:t>also provides a range of training</a:t>
            </a:r>
            <a:r>
              <a:rPr lang="en-AU" sz="1600" dirty="0">
                <a:solidFill>
                  <a:srgbClr val="505050"/>
                </a:solidFill>
                <a:latin typeface="Arial" panose="020B0604020202020204" pitchFamily="34" charset="0"/>
              </a:rPr>
              <a:t>, networking and collaboration events </a:t>
            </a:r>
            <a:r>
              <a:rPr lang="en-AU" sz="1600" dirty="0">
                <a:solidFill>
                  <a:srgbClr val="505050"/>
                </a:solidFill>
                <a:latin typeface="Arial" panose="020B0604020202020204" pitchFamily="34" charset="0"/>
              </a:rPr>
              <a:t>at </a:t>
            </a:r>
            <a:r>
              <a:rPr lang="en-AU" sz="1600" dirty="0" err="1">
                <a:solidFill>
                  <a:srgbClr val="505050"/>
                </a:solidFill>
                <a:latin typeface="Arial" panose="020B0604020202020204" pitchFamily="34" charset="0"/>
              </a:rPr>
              <a:t>CityHive</a:t>
            </a:r>
            <a:r>
              <a:rPr lang="en-AU" sz="1600" dirty="0">
                <a:solidFill>
                  <a:srgbClr val="505050"/>
                </a:solidFill>
                <a:latin typeface="Arial" panose="020B0604020202020204" pitchFamily="34" charset="0"/>
              </a:rPr>
              <a:t>. </a:t>
            </a:r>
            <a:r>
              <a:rPr lang="en-AU" sz="1600" dirty="0" err="1">
                <a:solidFill>
                  <a:srgbClr val="505050"/>
                </a:solidFill>
                <a:latin typeface="Arial" panose="020B0604020202020204" pitchFamily="34" charset="0"/>
              </a:rPr>
              <a:t>CityHive’s</a:t>
            </a:r>
            <a:r>
              <a:rPr lang="en-AU" sz="1600" dirty="0">
                <a:solidFill>
                  <a:srgbClr val="505050"/>
                </a:solidFill>
                <a:latin typeface="Arial" panose="020B0604020202020204" pitchFamily="34" charset="0"/>
              </a:rPr>
              <a:t> professional and inspiring </a:t>
            </a:r>
            <a:r>
              <a:rPr lang="en-AU" sz="1600" dirty="0">
                <a:solidFill>
                  <a:srgbClr val="505050"/>
                </a:solidFill>
                <a:latin typeface="Arial" panose="020B0604020202020204" pitchFamily="34" charset="0"/>
              </a:rPr>
              <a:t>co-working </a:t>
            </a:r>
            <a:r>
              <a:rPr lang="en-AU" sz="1600" dirty="0">
                <a:solidFill>
                  <a:srgbClr val="505050"/>
                </a:solidFill>
                <a:latin typeface="Arial" panose="020B0604020202020204" pitchFamily="34" charset="0"/>
              </a:rPr>
              <a:t>and private offices, casual and corporate meeting spaces are all offered at varying rates depending on the duration and frequency of use.</a:t>
            </a:r>
          </a:p>
        </p:txBody>
      </p:sp>
      <p:pic>
        <p:nvPicPr>
          <p:cNvPr id="4102" name="Picture 6" descr="http://pollinators.org.au/wp-content/uploads/2013/08/2013-09-24-16.38.112-1024x7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2" y="4227362"/>
            <a:ext cx="3073658" cy="23052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pollinators.org.au/wp-content/uploads/2013/08/2013-10-16-14.51.291-1024x7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951" y="4227362"/>
            <a:ext cx="3081895" cy="231142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pollinators.org.au/wp-content/uploads/2013/08/PA1726471-e1387351568456-768x10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4776" y="4224753"/>
            <a:ext cx="1730889" cy="230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9036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7805</TotalTime>
  <Words>1501</Words>
  <Application>Microsoft Office PowerPoint</Application>
  <PresentationFormat>Widescreen</PresentationFormat>
  <Paragraphs>107</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Century Gothic</vt:lpstr>
      <vt:lpstr>Trebuchet</vt:lpstr>
      <vt:lpstr>Wingdings 3</vt:lpstr>
      <vt:lpstr>Ion Boardroom</vt:lpstr>
      <vt:lpstr>PowerPoint Presentation</vt:lpstr>
      <vt:lpstr>The concept of Collaboration</vt:lpstr>
      <vt:lpstr>Innovation Incubators</vt:lpstr>
      <vt:lpstr>WA Start-up Scene</vt:lpstr>
      <vt:lpstr>Digital Hubs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Improved Infrastructure &amp; Services</dc:title>
  <dc:creator>Jim</dc:creator>
  <cp:lastModifiedBy>James Wyatt</cp:lastModifiedBy>
  <cp:revision>89</cp:revision>
  <cp:lastPrinted>2015-09-03T09:02:11Z</cp:lastPrinted>
  <dcterms:created xsi:type="dcterms:W3CDTF">2014-04-09T05:50:59Z</dcterms:created>
  <dcterms:modified xsi:type="dcterms:W3CDTF">2015-09-03T23:39:23Z</dcterms:modified>
</cp:coreProperties>
</file>