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4" r:id="rId2"/>
    <p:sldId id="295" r:id="rId3"/>
    <p:sldId id="259" r:id="rId4"/>
    <p:sldId id="282" r:id="rId5"/>
    <p:sldId id="283" r:id="rId6"/>
    <p:sldId id="289" r:id="rId7"/>
    <p:sldId id="285" r:id="rId8"/>
    <p:sldId id="287" r:id="rId9"/>
    <p:sldId id="288" r:id="rId10"/>
    <p:sldId id="284" r:id="rId11"/>
    <p:sldId id="286" r:id="rId12"/>
    <p:sldId id="291" r:id="rId13"/>
    <p:sldId id="290" r:id="rId14"/>
    <p:sldId id="292"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3" autoAdjust="0"/>
    <p:restoredTop sz="94660"/>
  </p:normalViewPr>
  <p:slideViewPr>
    <p:cSldViewPr snapToGrid="0">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SEAGATE-41B2DE\Public\Optimi%20Digital\Clients\Commerce\RMBP\Sites\Baseline%20sites\Yerecoin\Baseline%20Profile%20Charts%20Yereco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AGATE-41B2DE\Public\Optimi%20Digital\Clients\Commerce\RMBP\Sites\Baseline%20sites\Yerecoin\Baseline%20Profile%20Charts%20Yereco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AGATE-41B2DE\Public\Optimi%20Digital\Clients\Commerce\RMBP\Sites\Baseline%20sites\Yerecoin\Baseline%20Profile%20Charts%20Yerecoi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AGATE-41B2DE\Public\Optimi%20Digital\Clients\Commerce\RMBP\Sites\Baseline%20sites\Yerecoin\Baseline%20Profile%20Charts%20Yereco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AGATE-41B2DE\Public\Optimi%20Digital\Clients\Commerce\RMBP\Sites\Baseline%20sites\Yerecoin\Baseline%20Profile%20Charts%20Yereco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bar"/>
        <c:grouping val="clustered"/>
        <c:varyColors val="0"/>
        <c:ser>
          <c:idx val="0"/>
          <c:order val="0"/>
          <c:tx>
            <c:strRef>
              <c:f>'Digital Citizen'!$B$1:$B$2</c:f>
              <c:strCache>
                <c:ptCount val="1"/>
                <c:pt idx="0">
                  <c:v>Online Activity Baseline</c:v>
                </c:pt>
              </c:strCache>
            </c:strRef>
          </c:tx>
          <c:invertIfNegative val="0"/>
          <c:cat>
            <c:strRef>
              <c:f>'Digital Citizen'!$A$3:$A$11</c:f>
              <c:strCache>
                <c:ptCount val="9"/>
                <c:pt idx="0">
                  <c:v>News/Weather</c:v>
                </c:pt>
                <c:pt idx="1">
                  <c:v>Stream video</c:v>
                </c:pt>
                <c:pt idx="2">
                  <c:v>Bank online</c:v>
                </c:pt>
                <c:pt idx="3">
                  <c:v>Shop online</c:v>
                </c:pt>
                <c:pt idx="4">
                  <c:v>Download content</c:v>
                </c:pt>
                <c:pt idx="5">
                  <c:v>Search</c:v>
                </c:pt>
                <c:pt idx="6">
                  <c:v>Social Media</c:v>
                </c:pt>
                <c:pt idx="7">
                  <c:v>Twitter</c:v>
                </c:pt>
                <c:pt idx="8">
                  <c:v>Share Pictures</c:v>
                </c:pt>
              </c:strCache>
            </c:strRef>
          </c:cat>
          <c:val>
            <c:numRef>
              <c:f>'Digital Citizen'!$B$3:$B$11</c:f>
              <c:numCache>
                <c:formatCode>0%</c:formatCode>
                <c:ptCount val="9"/>
                <c:pt idx="0">
                  <c:v>0.94000000000000017</c:v>
                </c:pt>
                <c:pt idx="1">
                  <c:v>0</c:v>
                </c:pt>
                <c:pt idx="2">
                  <c:v>0.88</c:v>
                </c:pt>
                <c:pt idx="3">
                  <c:v>0.88</c:v>
                </c:pt>
                <c:pt idx="4">
                  <c:v>0.69000000000000017</c:v>
                </c:pt>
                <c:pt idx="5">
                  <c:v>1</c:v>
                </c:pt>
                <c:pt idx="6">
                  <c:v>1</c:v>
                </c:pt>
                <c:pt idx="7">
                  <c:v>0.19</c:v>
                </c:pt>
                <c:pt idx="8">
                  <c:v>0.75000000000000022</c:v>
                </c:pt>
              </c:numCache>
            </c:numRef>
          </c:val>
        </c:ser>
        <c:ser>
          <c:idx val="1"/>
          <c:order val="1"/>
          <c:tx>
            <c:strRef>
              <c:f>'Digital Citizen'!$C$1:$C$2</c:f>
              <c:strCache>
                <c:ptCount val="1"/>
                <c:pt idx="0">
                  <c:v>Online Activity National</c:v>
                </c:pt>
              </c:strCache>
            </c:strRef>
          </c:tx>
          <c:invertIfNegative val="0"/>
          <c:cat>
            <c:strRef>
              <c:f>'Digital Citizen'!$A$3:$A$11</c:f>
              <c:strCache>
                <c:ptCount val="9"/>
                <c:pt idx="0">
                  <c:v>News/Weather</c:v>
                </c:pt>
                <c:pt idx="1">
                  <c:v>Stream video</c:v>
                </c:pt>
                <c:pt idx="2">
                  <c:v>Bank online</c:v>
                </c:pt>
                <c:pt idx="3">
                  <c:v>Shop online</c:v>
                </c:pt>
                <c:pt idx="4">
                  <c:v>Download content</c:v>
                </c:pt>
                <c:pt idx="5">
                  <c:v>Search</c:v>
                </c:pt>
                <c:pt idx="6">
                  <c:v>Social Media</c:v>
                </c:pt>
                <c:pt idx="7">
                  <c:v>Twitter</c:v>
                </c:pt>
                <c:pt idx="8">
                  <c:v>Share Pictures</c:v>
                </c:pt>
              </c:strCache>
            </c:strRef>
          </c:cat>
          <c:val>
            <c:numRef>
              <c:f>'Digital Citizen'!$C$3:$C$11</c:f>
              <c:numCache>
                <c:formatCode>0%</c:formatCode>
                <c:ptCount val="9"/>
                <c:pt idx="0">
                  <c:v>0.83000000000000018</c:v>
                </c:pt>
                <c:pt idx="1">
                  <c:v>0.67000000000000026</c:v>
                </c:pt>
                <c:pt idx="2">
                  <c:v>0.8</c:v>
                </c:pt>
                <c:pt idx="3">
                  <c:v>0.78</c:v>
                </c:pt>
                <c:pt idx="4">
                  <c:v>0.4</c:v>
                </c:pt>
                <c:pt idx="5">
                  <c:v>0.93</c:v>
                </c:pt>
                <c:pt idx="6">
                  <c:v>0.7300000000000002</c:v>
                </c:pt>
                <c:pt idx="7">
                  <c:v>0.11</c:v>
                </c:pt>
                <c:pt idx="8">
                  <c:v>0.38000000000000012</c:v>
                </c:pt>
              </c:numCache>
            </c:numRef>
          </c:val>
        </c:ser>
        <c:dLbls>
          <c:showLegendKey val="0"/>
          <c:showVal val="0"/>
          <c:showCatName val="0"/>
          <c:showSerName val="0"/>
          <c:showPercent val="0"/>
          <c:showBubbleSize val="0"/>
        </c:dLbls>
        <c:gapWidth val="150"/>
        <c:axId val="547421464"/>
        <c:axId val="547421856"/>
      </c:barChart>
      <c:catAx>
        <c:axId val="547421464"/>
        <c:scaling>
          <c:orientation val="minMax"/>
        </c:scaling>
        <c:delete val="0"/>
        <c:axPos val="l"/>
        <c:numFmt formatCode="General" sourceLinked="0"/>
        <c:majorTickMark val="out"/>
        <c:minorTickMark val="none"/>
        <c:tickLblPos val="nextTo"/>
        <c:crossAx val="547421856"/>
        <c:crosses val="autoZero"/>
        <c:auto val="1"/>
        <c:lblAlgn val="ctr"/>
        <c:lblOffset val="100"/>
        <c:noMultiLvlLbl val="0"/>
      </c:catAx>
      <c:valAx>
        <c:axId val="547421856"/>
        <c:scaling>
          <c:orientation val="minMax"/>
        </c:scaling>
        <c:delete val="0"/>
        <c:axPos val="b"/>
        <c:majorGridlines/>
        <c:numFmt formatCode="0%" sourceLinked="1"/>
        <c:majorTickMark val="out"/>
        <c:minorTickMark val="none"/>
        <c:tickLblPos val="nextTo"/>
        <c:crossAx val="5474214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bar"/>
        <c:grouping val="clustered"/>
        <c:varyColors val="0"/>
        <c:ser>
          <c:idx val="0"/>
          <c:order val="0"/>
          <c:tx>
            <c:strRef>
              <c:f>'Digital Citizen'!$B$29:$B$30</c:f>
              <c:strCache>
                <c:ptCount val="1"/>
                <c:pt idx="0">
                  <c:v>Digital Participation Baseline</c:v>
                </c:pt>
              </c:strCache>
            </c:strRef>
          </c:tx>
          <c:invertIfNegative val="0"/>
          <c:cat>
            <c:strRef>
              <c:f>'Digital Citizen'!$A$31:$A$37</c:f>
              <c:strCache>
                <c:ptCount val="7"/>
                <c:pt idx="0">
                  <c:v>Access the internet</c:v>
                </c:pt>
                <c:pt idx="1">
                  <c:v>Have Broadband</c:v>
                </c:pt>
                <c:pt idx="2">
                  <c:v>Have Smartphone</c:v>
                </c:pt>
                <c:pt idx="3">
                  <c:v>Have Tablet also</c:v>
                </c:pt>
                <c:pt idx="4">
                  <c:v>Mobile main internet access</c:v>
                </c:pt>
                <c:pt idx="5">
                  <c:v>Have Smart TV</c:v>
                </c:pt>
                <c:pt idx="6">
                  <c:v>Have Game Box</c:v>
                </c:pt>
              </c:strCache>
            </c:strRef>
          </c:cat>
          <c:val>
            <c:numRef>
              <c:f>'Digital Citizen'!$B$31:$B$37</c:f>
              <c:numCache>
                <c:formatCode>0%</c:formatCode>
                <c:ptCount val="7"/>
                <c:pt idx="0">
                  <c:v>1</c:v>
                </c:pt>
                <c:pt idx="1">
                  <c:v>0.56000000000000005</c:v>
                </c:pt>
                <c:pt idx="2">
                  <c:v>0.88</c:v>
                </c:pt>
                <c:pt idx="3">
                  <c:v>0.88</c:v>
                </c:pt>
                <c:pt idx="4">
                  <c:v>0.38000000000000012</c:v>
                </c:pt>
                <c:pt idx="5">
                  <c:v>0.5</c:v>
                </c:pt>
                <c:pt idx="6">
                  <c:v>0.31000000000000011</c:v>
                </c:pt>
              </c:numCache>
            </c:numRef>
          </c:val>
        </c:ser>
        <c:ser>
          <c:idx val="1"/>
          <c:order val="1"/>
          <c:tx>
            <c:strRef>
              <c:f>'Digital Citizen'!$C$29:$C$30</c:f>
              <c:strCache>
                <c:ptCount val="1"/>
                <c:pt idx="0">
                  <c:v>Digital Participation National</c:v>
                </c:pt>
              </c:strCache>
            </c:strRef>
          </c:tx>
          <c:invertIfNegative val="0"/>
          <c:cat>
            <c:strRef>
              <c:f>'Digital Citizen'!$A$31:$A$37</c:f>
              <c:strCache>
                <c:ptCount val="7"/>
                <c:pt idx="0">
                  <c:v>Access the internet</c:v>
                </c:pt>
                <c:pt idx="1">
                  <c:v>Have Broadband</c:v>
                </c:pt>
                <c:pt idx="2">
                  <c:v>Have Smartphone</c:v>
                </c:pt>
                <c:pt idx="3">
                  <c:v>Have Tablet also</c:v>
                </c:pt>
                <c:pt idx="4">
                  <c:v>Mobile main internet access</c:v>
                </c:pt>
                <c:pt idx="5">
                  <c:v>Have Smart TV</c:v>
                </c:pt>
                <c:pt idx="6">
                  <c:v>Have Game Box</c:v>
                </c:pt>
              </c:strCache>
            </c:strRef>
          </c:cat>
          <c:val>
            <c:numRef>
              <c:f>'Digital Citizen'!$C$31:$C$37</c:f>
              <c:numCache>
                <c:formatCode>0%</c:formatCode>
                <c:ptCount val="7"/>
                <c:pt idx="0">
                  <c:v>0.95000000000000018</c:v>
                </c:pt>
                <c:pt idx="1">
                  <c:v>0.81</c:v>
                </c:pt>
                <c:pt idx="2">
                  <c:v>0.77000000000000024</c:v>
                </c:pt>
                <c:pt idx="3">
                  <c:v>0.5</c:v>
                </c:pt>
                <c:pt idx="4">
                  <c:v>0.31000000000000011</c:v>
                </c:pt>
                <c:pt idx="5">
                  <c:v>0.46</c:v>
                </c:pt>
                <c:pt idx="6">
                  <c:v>0.7300000000000002</c:v>
                </c:pt>
              </c:numCache>
            </c:numRef>
          </c:val>
        </c:ser>
        <c:dLbls>
          <c:showLegendKey val="0"/>
          <c:showVal val="0"/>
          <c:showCatName val="0"/>
          <c:showSerName val="0"/>
          <c:showPercent val="0"/>
          <c:showBubbleSize val="0"/>
        </c:dLbls>
        <c:gapWidth val="150"/>
        <c:axId val="547426168"/>
        <c:axId val="547428520"/>
      </c:barChart>
      <c:catAx>
        <c:axId val="547426168"/>
        <c:scaling>
          <c:orientation val="minMax"/>
        </c:scaling>
        <c:delete val="0"/>
        <c:axPos val="l"/>
        <c:numFmt formatCode="General" sourceLinked="0"/>
        <c:majorTickMark val="out"/>
        <c:minorTickMark val="none"/>
        <c:tickLblPos val="nextTo"/>
        <c:crossAx val="547428520"/>
        <c:crosses val="autoZero"/>
        <c:auto val="1"/>
        <c:lblAlgn val="ctr"/>
        <c:lblOffset val="100"/>
        <c:noMultiLvlLbl val="0"/>
      </c:catAx>
      <c:valAx>
        <c:axId val="547428520"/>
        <c:scaling>
          <c:orientation val="minMax"/>
        </c:scaling>
        <c:delete val="0"/>
        <c:axPos val="b"/>
        <c:majorGridlines/>
        <c:numFmt formatCode="0%" sourceLinked="1"/>
        <c:majorTickMark val="out"/>
        <c:minorTickMark val="none"/>
        <c:tickLblPos val="nextTo"/>
        <c:crossAx val="5474261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sz="1400" dirty="0"/>
              <a:t>Use Skype</a:t>
            </a:r>
          </a:p>
        </c:rich>
      </c:tx>
      <c:layout>
        <c:manualLayout>
          <c:xMode val="edge"/>
          <c:yMode val="edge"/>
          <c:x val="0.26424536555572065"/>
          <c:y val="3.9408866995073892E-2"/>
        </c:manualLayout>
      </c:layout>
      <c:overlay val="0"/>
    </c:title>
    <c:autoTitleDeleted val="0"/>
    <c:plotArea>
      <c:layout/>
      <c:pieChart>
        <c:varyColors val="1"/>
        <c:ser>
          <c:idx val="0"/>
          <c:order val="0"/>
          <c:tx>
            <c:strRef>
              <c:f>'Digital Citizen'!$G$1</c:f>
              <c:strCache>
                <c:ptCount val="1"/>
                <c:pt idx="0">
                  <c:v>Use Skype</c:v>
                </c:pt>
              </c:strCache>
            </c:strRef>
          </c:tx>
          <c:cat>
            <c:strRef>
              <c:f>'Digital Citizen'!$F$2:$F$3</c:f>
              <c:strCache>
                <c:ptCount val="2"/>
                <c:pt idx="0">
                  <c:v>Yes</c:v>
                </c:pt>
                <c:pt idx="1">
                  <c:v>No</c:v>
                </c:pt>
              </c:strCache>
            </c:strRef>
          </c:cat>
          <c:val>
            <c:numRef>
              <c:f>'Digital Citizen'!$G$2:$G$3</c:f>
              <c:numCache>
                <c:formatCode>0%</c:formatCode>
                <c:ptCount val="2"/>
                <c:pt idx="0">
                  <c:v>0.31000000000000011</c:v>
                </c:pt>
                <c:pt idx="1">
                  <c:v>0.69000000000000017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595602436487915"/>
          <c:y val="0.51579380163686461"/>
          <c:w val="0.19140075426081088"/>
          <c:h val="0.23754237616849627"/>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sz="1400" dirty="0"/>
              <a:t>Online Accounts</a:t>
            </a:r>
          </a:p>
        </c:rich>
      </c:tx>
      <c:layout/>
      <c:overlay val="0"/>
    </c:title>
    <c:autoTitleDeleted val="0"/>
    <c:plotArea>
      <c:layout/>
      <c:barChart>
        <c:barDir val="col"/>
        <c:grouping val="clustered"/>
        <c:varyColors val="0"/>
        <c:ser>
          <c:idx val="0"/>
          <c:order val="0"/>
          <c:tx>
            <c:strRef>
              <c:f>'Digital Citizen'!$N$1</c:f>
              <c:strCache>
                <c:ptCount val="1"/>
                <c:pt idx="0">
                  <c:v>Online Accounts</c:v>
                </c:pt>
              </c:strCache>
            </c:strRef>
          </c:tx>
          <c:invertIfNegative val="0"/>
          <c:cat>
            <c:strRef>
              <c:f>'Digital Citizen'!$M$2:$M$4</c:f>
              <c:strCache>
                <c:ptCount val="3"/>
                <c:pt idx="0">
                  <c:v>iTunes</c:v>
                </c:pt>
                <c:pt idx="1">
                  <c:v>Google+</c:v>
                </c:pt>
                <c:pt idx="2">
                  <c:v>Microsoft</c:v>
                </c:pt>
              </c:strCache>
            </c:strRef>
          </c:cat>
          <c:val>
            <c:numRef>
              <c:f>'Digital Citizen'!$N$2:$N$4</c:f>
              <c:numCache>
                <c:formatCode>0%</c:formatCode>
                <c:ptCount val="3"/>
                <c:pt idx="0">
                  <c:v>0.33000000000000013</c:v>
                </c:pt>
                <c:pt idx="1">
                  <c:v>0.33000000000000013</c:v>
                </c:pt>
                <c:pt idx="2">
                  <c:v>0.33000000000000013</c:v>
                </c:pt>
              </c:numCache>
            </c:numRef>
          </c:val>
        </c:ser>
        <c:dLbls>
          <c:showLegendKey val="0"/>
          <c:showVal val="0"/>
          <c:showCatName val="0"/>
          <c:showSerName val="0"/>
          <c:showPercent val="0"/>
          <c:showBubbleSize val="0"/>
        </c:dLbls>
        <c:gapWidth val="150"/>
        <c:axId val="547425384"/>
        <c:axId val="547427344"/>
      </c:barChart>
      <c:catAx>
        <c:axId val="547425384"/>
        <c:scaling>
          <c:orientation val="minMax"/>
        </c:scaling>
        <c:delete val="0"/>
        <c:axPos val="b"/>
        <c:numFmt formatCode="General" sourceLinked="0"/>
        <c:majorTickMark val="out"/>
        <c:minorTickMark val="none"/>
        <c:tickLblPos val="nextTo"/>
        <c:crossAx val="547427344"/>
        <c:crosses val="autoZero"/>
        <c:auto val="1"/>
        <c:lblAlgn val="ctr"/>
        <c:lblOffset val="100"/>
        <c:noMultiLvlLbl val="0"/>
      </c:catAx>
      <c:valAx>
        <c:axId val="547427344"/>
        <c:scaling>
          <c:orientation val="minMax"/>
        </c:scaling>
        <c:delete val="0"/>
        <c:axPos val="l"/>
        <c:majorGridlines/>
        <c:numFmt formatCode="0%" sourceLinked="1"/>
        <c:majorTickMark val="out"/>
        <c:minorTickMark val="none"/>
        <c:tickLblPos val="nextTo"/>
        <c:crossAx val="5474253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sz="1400" dirty="0" err="1"/>
              <a:t>myGov</a:t>
            </a:r>
            <a:r>
              <a:rPr lang="en-US" sz="1400" dirty="0"/>
              <a:t> Account</a:t>
            </a:r>
          </a:p>
        </c:rich>
      </c:tx>
      <c:layout>
        <c:manualLayout>
          <c:xMode val="edge"/>
          <c:yMode val="edge"/>
          <c:x val="0.23779494647808527"/>
          <c:y val="4.0816326530612276E-2"/>
        </c:manualLayout>
      </c:layout>
      <c:overlay val="0"/>
    </c:title>
    <c:autoTitleDeleted val="0"/>
    <c:plotArea>
      <c:layout/>
      <c:pieChart>
        <c:varyColors val="1"/>
        <c:ser>
          <c:idx val="0"/>
          <c:order val="0"/>
          <c:tx>
            <c:strRef>
              <c:f>'Digital Citizen'!$G$23</c:f>
              <c:strCache>
                <c:ptCount val="1"/>
                <c:pt idx="0">
                  <c:v>myGov Account</c:v>
                </c:pt>
              </c:strCache>
            </c:strRef>
          </c:tx>
          <c:cat>
            <c:strRef>
              <c:f>'Digital Citizen'!$F$24:$F$25</c:f>
              <c:strCache>
                <c:ptCount val="2"/>
                <c:pt idx="0">
                  <c:v>Yes</c:v>
                </c:pt>
                <c:pt idx="1">
                  <c:v>No</c:v>
                </c:pt>
              </c:strCache>
            </c:strRef>
          </c:cat>
          <c:val>
            <c:numRef>
              <c:f>'Digital Citizen'!$G$24:$G$25</c:f>
              <c:numCache>
                <c:formatCode>0%</c:formatCode>
                <c:ptCount val="2"/>
                <c:pt idx="0">
                  <c:v>0.81</c:v>
                </c:pt>
                <c:pt idx="1">
                  <c:v>0.19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266671603353682"/>
          <c:y val="0.49594943489206722"/>
          <c:w val="0.23752344310784893"/>
          <c:h val="0.24602603246022831"/>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7F9F1-1026-46FB-AE4E-AE25B8A6BD44}" type="datetimeFigureOut">
              <a:rPr lang="en-AU" smtClean="0"/>
              <a:t>26/08/2017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51720-868D-4D84-971A-244037850366}" type="slidenum">
              <a:rPr lang="en-AU" smtClean="0"/>
              <a:t>‹#›</a:t>
            </a:fld>
            <a:endParaRPr lang="en-AU"/>
          </a:p>
        </p:txBody>
      </p:sp>
    </p:spTree>
    <p:extLst>
      <p:ext uri="{BB962C8B-B14F-4D97-AF65-F5344CB8AC3E}">
        <p14:creationId xmlns:p14="http://schemas.microsoft.com/office/powerpoint/2010/main" val="20197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228600">
              <a:spcBef>
                <a:spcPts val="1200"/>
              </a:spcBef>
              <a:spcAft>
                <a:spcPts val="0"/>
              </a:spcAft>
              <a:buSzPct val="100000"/>
              <a:buFont typeface="Arial"/>
              <a:buChar char="•"/>
            </a:pPr>
            <a:r>
              <a:rPr lang="en-US" sz="1600" dirty="0"/>
              <a:t>Cybersecurity is essential to </a:t>
            </a:r>
            <a:r>
              <a:rPr lang="en-US" sz="1600" u="sng" dirty="0"/>
              <a:t>ALL</a:t>
            </a:r>
            <a:r>
              <a:rPr lang="en-US" sz="1600" dirty="0"/>
              <a:t> 400+ Digital Value at Stake use cases — speed of adoption depends on it</a:t>
            </a:r>
          </a:p>
          <a:p>
            <a:pPr lvl="1" indent="-228600">
              <a:spcBef>
                <a:spcPts val="1200"/>
              </a:spcBef>
              <a:spcAft>
                <a:spcPts val="0"/>
              </a:spcAft>
              <a:buSzPct val="100000"/>
              <a:buFont typeface="Arial"/>
              <a:buChar char="•"/>
            </a:pPr>
            <a:r>
              <a:rPr lang="en-US" sz="1600" dirty="0"/>
              <a:t>Cybersecurity has the potential to drive </a:t>
            </a:r>
            <a:r>
              <a:rPr lang="en-US" sz="1600" b="1" dirty="0"/>
              <a:t>$7.6 trillion </a:t>
            </a:r>
            <a:r>
              <a:rPr lang="en-US" sz="1600" dirty="0"/>
              <a:t>in Digital Value at Stake across private and public sectors over the next decade</a:t>
            </a:r>
          </a:p>
          <a:p>
            <a:pPr lvl="1" indent="-228600">
              <a:spcBef>
                <a:spcPts val="1200"/>
              </a:spcBef>
              <a:spcAft>
                <a:spcPts val="0"/>
              </a:spcAft>
              <a:buSzPct val="100000"/>
              <a:buFont typeface="Arial"/>
              <a:buChar char="•"/>
            </a:pPr>
            <a:r>
              <a:rPr lang="en-US" sz="1600" dirty="0"/>
              <a:t>22% of this estimate </a:t>
            </a:r>
            <a:r>
              <a:rPr lang="en-US" sz="1600" b="1" dirty="0"/>
              <a:t>($1.7 trillion) </a:t>
            </a:r>
            <a:r>
              <a:rPr lang="en-US" sz="1600" dirty="0"/>
              <a:t>applies to protection of intellectual property and avoidance of data breach costs</a:t>
            </a:r>
          </a:p>
          <a:p>
            <a:pPr lvl="1" indent="-228600">
              <a:spcBef>
                <a:spcPts val="1200"/>
              </a:spcBef>
              <a:spcAft>
                <a:spcPts val="0"/>
              </a:spcAft>
              <a:buSzPct val="100000"/>
              <a:buFont typeface="Arial"/>
              <a:buChar char="•"/>
            </a:pPr>
            <a:r>
              <a:rPr lang="en-US" sz="1600" dirty="0"/>
              <a:t>78%, or </a:t>
            </a:r>
            <a:r>
              <a:rPr lang="en-US" sz="1600" b="1" dirty="0"/>
              <a:t>$5.9 trillion</a:t>
            </a:r>
            <a:r>
              <a:rPr lang="en-US" sz="1600" dirty="0"/>
              <a:t>, is dependent upon organizations’ ability to improve their cybersecurity practices in order to drive innovation and growth</a:t>
            </a:r>
          </a:p>
          <a:p>
            <a:pPr lvl="1" indent="-228600">
              <a:spcBef>
                <a:spcPts val="1200"/>
              </a:spcBef>
              <a:spcAft>
                <a:spcPts val="0"/>
              </a:spcAft>
              <a:buSzPct val="100000"/>
              <a:buFont typeface="Arial"/>
              <a:buChar char="•"/>
            </a:pPr>
            <a:endParaRPr lang="en-US" sz="1600" dirty="0"/>
          </a:p>
          <a:p>
            <a:r>
              <a:rPr lang="en-US" sz="1200" kern="1200" dirty="0">
                <a:solidFill>
                  <a:schemeClr val="tx1"/>
                </a:solidFill>
                <a:effectLst/>
                <a:latin typeface="+mn-lt"/>
                <a:ea typeface="+mn-ea"/>
                <a:cs typeface="+mn-cs"/>
              </a:rPr>
              <a:t>As you steer your company toward adopting digital transformation, you’re probably faced with a number of challenges. To become fully digital and at the same time ensure comprehensive security for your business and your customers, you need to:</a:t>
            </a:r>
          </a:p>
          <a:p>
            <a:pPr lvl="0"/>
            <a:r>
              <a:rPr lang="en-US" sz="1200" kern="1200" dirty="0">
                <a:solidFill>
                  <a:schemeClr val="tx1"/>
                </a:solidFill>
                <a:effectLst/>
                <a:latin typeface="+mn-lt"/>
                <a:ea typeface="+mn-ea"/>
                <a:cs typeface="+mn-cs"/>
              </a:rPr>
              <a:t>Remove barriers to transformation and speed digital adoption</a:t>
            </a:r>
          </a:p>
          <a:p>
            <a:pPr lvl="0"/>
            <a:r>
              <a:rPr lang="en-US" sz="1200" kern="1200" dirty="0">
                <a:solidFill>
                  <a:schemeClr val="tx1"/>
                </a:solidFill>
                <a:effectLst/>
                <a:latin typeface="+mn-lt"/>
                <a:ea typeface="+mn-ea"/>
                <a:cs typeface="+mn-cs"/>
              </a:rPr>
              <a:t>Reduce security risks</a:t>
            </a:r>
          </a:p>
          <a:p>
            <a:pPr lvl="0"/>
            <a:r>
              <a:rPr lang="en-US" sz="1200" kern="1200" dirty="0">
                <a:solidFill>
                  <a:schemeClr val="tx1"/>
                </a:solidFill>
                <a:effectLst/>
                <a:latin typeface="+mn-lt"/>
                <a:ea typeface="+mn-ea"/>
                <a:cs typeface="+mn-cs"/>
              </a:rPr>
              <a:t>Overcome capability gaps</a:t>
            </a:r>
          </a:p>
          <a:p>
            <a:pPr lvl="0"/>
            <a:r>
              <a:rPr lang="en-US" sz="1200" kern="1200" dirty="0">
                <a:solidFill>
                  <a:schemeClr val="tx1"/>
                </a:solidFill>
                <a:effectLst/>
                <a:latin typeface="+mn-lt"/>
                <a:ea typeface="+mn-ea"/>
                <a:cs typeface="+mn-cs"/>
              </a:rPr>
              <a:t>Manage increasing complexity </a:t>
            </a:r>
          </a:p>
          <a:p>
            <a:pPr lvl="0"/>
            <a:r>
              <a:rPr lang="en-US" sz="1200" kern="1200" dirty="0">
                <a:solidFill>
                  <a:schemeClr val="tx1"/>
                </a:solidFill>
                <a:effectLst/>
                <a:latin typeface="+mn-lt"/>
                <a:ea typeface="+mn-ea"/>
                <a:cs typeface="+mn-cs"/>
              </a:rPr>
              <a:t>Fill security positions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Lacking a strategy to overcome these challenges, your business is at risk for:</a:t>
            </a:r>
          </a:p>
          <a:p>
            <a:pPr lvl="0"/>
            <a:r>
              <a:rPr lang="en-US" sz="1200" kern="1200" dirty="0">
                <a:solidFill>
                  <a:schemeClr val="tx1"/>
                </a:solidFill>
                <a:effectLst/>
                <a:latin typeface="+mn-lt"/>
                <a:ea typeface="+mn-ea"/>
                <a:cs typeface="+mn-cs"/>
              </a:rPr>
              <a:t>Missed opportunities and loss of competitive advantage</a:t>
            </a:r>
          </a:p>
          <a:p>
            <a:pPr lvl="0"/>
            <a:r>
              <a:rPr lang="en-US" sz="1200" kern="1200" dirty="0">
                <a:solidFill>
                  <a:schemeClr val="tx1"/>
                </a:solidFill>
                <a:effectLst/>
                <a:latin typeface="+mn-lt"/>
                <a:ea typeface="+mn-ea"/>
                <a:cs typeface="+mn-cs"/>
              </a:rPr>
              <a:t>Vulnerability to security attacks </a:t>
            </a:r>
          </a:p>
          <a:p>
            <a:r>
              <a:rPr lang="en-US" sz="1200" kern="1200" dirty="0">
                <a:solidFill>
                  <a:schemeClr val="tx1"/>
                </a:solidFill>
                <a:effectLst/>
                <a:latin typeface="+mn-lt"/>
                <a:ea typeface="+mn-ea"/>
                <a:cs typeface="+mn-cs"/>
              </a:rPr>
              <a:t>Financial losses</a:t>
            </a:r>
            <a:endParaRPr lang="en-US" sz="160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68882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4BAE6A8-1539-4110-8FAF-F26EAE223987}" type="datetimeFigureOut">
              <a:rPr lang="en-AU" smtClean="0"/>
              <a:t>26/08/2017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196763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4BAE6A8-1539-4110-8FAF-F26EAE223987}" type="datetimeFigureOut">
              <a:rPr lang="en-AU" smtClean="0"/>
              <a:t>26/08/2017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99943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4BAE6A8-1539-4110-8FAF-F26EAE223987}" type="datetimeFigureOut">
              <a:rPr lang="en-AU" smtClean="0"/>
              <a:t>26/08/2017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220199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AU"/>
              <a:t>Click to edit Master title style</a:t>
            </a:r>
            <a:endParaRPr lang="en-GB" dirty="0"/>
          </a:p>
        </p:txBody>
      </p:sp>
    </p:spTree>
    <p:extLst>
      <p:ext uri="{BB962C8B-B14F-4D97-AF65-F5344CB8AC3E}">
        <p14:creationId xmlns:p14="http://schemas.microsoft.com/office/powerpoint/2010/main" val="14818189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4BAE6A8-1539-4110-8FAF-F26EAE223987}" type="datetimeFigureOut">
              <a:rPr lang="en-AU" smtClean="0"/>
              <a:t>26/08/2017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108679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AE6A8-1539-4110-8FAF-F26EAE223987}" type="datetimeFigureOut">
              <a:rPr lang="en-AU" smtClean="0"/>
              <a:t>26/08/2017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299098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4BAE6A8-1539-4110-8FAF-F26EAE223987}" type="datetimeFigureOut">
              <a:rPr lang="en-AU" smtClean="0"/>
              <a:t>26/08/2017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284831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4BAE6A8-1539-4110-8FAF-F26EAE223987}" type="datetimeFigureOut">
              <a:rPr lang="en-AU" smtClean="0"/>
              <a:t>26/08/2017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12711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4BAE6A8-1539-4110-8FAF-F26EAE223987}" type="datetimeFigureOut">
              <a:rPr lang="en-AU" smtClean="0"/>
              <a:t>26/08/2017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30258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E6A8-1539-4110-8FAF-F26EAE223987}" type="datetimeFigureOut">
              <a:rPr lang="en-AU" smtClean="0"/>
              <a:t>26/08/2017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1286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AE6A8-1539-4110-8FAF-F26EAE223987}" type="datetimeFigureOut">
              <a:rPr lang="en-AU" smtClean="0"/>
              <a:t>26/08/2017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58460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AE6A8-1539-4110-8FAF-F26EAE223987}" type="datetimeFigureOut">
              <a:rPr lang="en-AU" smtClean="0"/>
              <a:t>26/08/2017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405862-E018-4CBF-8781-1D11579FABF6}" type="slidenum">
              <a:rPr lang="en-AU" smtClean="0"/>
              <a:t>‹#›</a:t>
            </a:fld>
            <a:endParaRPr lang="en-AU"/>
          </a:p>
        </p:txBody>
      </p:sp>
    </p:spTree>
    <p:extLst>
      <p:ext uri="{BB962C8B-B14F-4D97-AF65-F5344CB8AC3E}">
        <p14:creationId xmlns:p14="http://schemas.microsoft.com/office/powerpoint/2010/main" val="197003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AE6A8-1539-4110-8FAF-F26EAE223987}" type="datetimeFigureOut">
              <a:rPr lang="en-AU" smtClean="0"/>
              <a:t>26/08/2017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05862-E018-4CBF-8781-1D11579FABF6}" type="slidenum">
              <a:rPr lang="en-AU" smtClean="0"/>
              <a:t>‹#›</a:t>
            </a:fld>
            <a:endParaRPr lang="en-AU"/>
          </a:p>
        </p:txBody>
      </p:sp>
    </p:spTree>
    <p:extLst>
      <p:ext uri="{BB962C8B-B14F-4D97-AF65-F5344CB8AC3E}">
        <p14:creationId xmlns:p14="http://schemas.microsoft.com/office/powerpoint/2010/main" val="673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hart" Target="../charts/chart2.xml"/><Relationship Id="rId7"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5" Type="http://schemas.openxmlformats.org/officeDocument/2006/relationships/image" Target="../media/image46.png"/><Relationship Id="rId2" Type="http://schemas.openxmlformats.org/officeDocument/2006/relationships/image" Target="../media/image23.jpe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jpe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JPG"/><Relationship Id="rId10" Type="http://schemas.openxmlformats.org/officeDocument/2006/relationships/image" Target="../media/image31.jpe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jpeg"/><Relationship Id="rId27" Type="http://schemas.openxmlformats.org/officeDocument/2006/relationships/image" Target="../media/image48.png"/><Relationship Id="rId30"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g"/></Relationships>
</file>

<file path=ppt/slides/_rels/slide1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1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limiter.com.au/author/renai/"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www.abc.net.au/news/rural/2017-03-21/consolidated-pastoral-company-rolls-out-750k-internet-service/8372544#lightbox-content-lightbox-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105" y="917105"/>
            <a:ext cx="5124082" cy="863773"/>
          </a:xfrm>
          <a:prstGeom prst="rect">
            <a:avLst/>
          </a:prstGeom>
        </p:spPr>
      </p:pic>
      <p:sp>
        <p:nvSpPr>
          <p:cNvPr id="9" name="TextBox 8"/>
          <p:cNvSpPr txBox="1"/>
          <p:nvPr/>
        </p:nvSpPr>
        <p:spPr>
          <a:xfrm>
            <a:off x="1540477" y="2791052"/>
            <a:ext cx="8954528" cy="584775"/>
          </a:xfrm>
          <a:prstGeom prst="rect">
            <a:avLst/>
          </a:prstGeom>
          <a:noFill/>
        </p:spPr>
        <p:txBody>
          <a:bodyPr wrap="square" rtlCol="0">
            <a:spAutoFit/>
          </a:bodyPr>
          <a:lstStyle/>
          <a:p>
            <a:pPr algn="ctr"/>
            <a:r>
              <a:rPr lang="en-AU" sz="3200" b="1" dirty="0" smtClean="0">
                <a:solidFill>
                  <a:srgbClr val="002060"/>
                </a:solidFill>
              </a:rPr>
              <a:t>Regional Telecommunications</a:t>
            </a:r>
            <a:endParaRPr lang="en-AU" sz="3200" b="1" dirty="0" smtClean="0">
              <a:solidFill>
                <a:srgbClr val="002060"/>
              </a:solidFill>
            </a:endParaRPr>
          </a:p>
        </p:txBody>
      </p:sp>
      <p:sp>
        <p:nvSpPr>
          <p:cNvPr id="10" name="TextBox 9"/>
          <p:cNvSpPr txBox="1"/>
          <p:nvPr/>
        </p:nvSpPr>
        <p:spPr>
          <a:xfrm>
            <a:off x="3568914" y="3702593"/>
            <a:ext cx="5367430" cy="523220"/>
          </a:xfrm>
          <a:prstGeom prst="rect">
            <a:avLst/>
          </a:prstGeom>
          <a:noFill/>
        </p:spPr>
        <p:txBody>
          <a:bodyPr wrap="square" rtlCol="0">
            <a:spAutoFit/>
          </a:bodyPr>
          <a:lstStyle/>
          <a:p>
            <a:r>
              <a:rPr lang="en-AU" sz="2800" dirty="0" smtClean="0">
                <a:solidFill>
                  <a:srgbClr val="002060"/>
                </a:solidFill>
              </a:rPr>
              <a:t>Jim Wyatt,  Albany, August 2017</a:t>
            </a:r>
            <a:endParaRPr lang="en-AU" sz="2800" dirty="0">
              <a:solidFill>
                <a:srgbClr val="002060"/>
              </a:solidFill>
            </a:endParaRPr>
          </a:p>
        </p:txBody>
      </p:sp>
      <p:pic>
        <p:nvPicPr>
          <p:cNvPr id="7" name="Picture 2" descr="http://broadbandforthebush.com.au/wp-content/uploads/2014/06/TelS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5587" y="5742217"/>
            <a:ext cx="19050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05" y="5866295"/>
            <a:ext cx="2872913" cy="66624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8792" y="5599019"/>
            <a:ext cx="1580226" cy="120079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629" y="5775552"/>
            <a:ext cx="2857500" cy="847725"/>
          </a:xfrm>
          <a:prstGeom prst="rect">
            <a:avLst/>
          </a:prstGeom>
        </p:spPr>
      </p:pic>
    </p:spTree>
    <p:extLst>
      <p:ext uri="{BB962C8B-B14F-4D97-AF65-F5344CB8AC3E}">
        <p14:creationId xmlns:p14="http://schemas.microsoft.com/office/powerpoint/2010/main" val="2601022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3277706"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Local Digital Profile: defines the need!</a:t>
              </a:r>
              <a:endParaRPr lang="en-US" sz="3600" dirty="0"/>
            </a:p>
          </p:txBody>
        </p:sp>
      </p:grpSp>
      <p:grpSp>
        <p:nvGrpSpPr>
          <p:cNvPr id="2" name="Group 1"/>
          <p:cNvGrpSpPr/>
          <p:nvPr/>
        </p:nvGrpSpPr>
        <p:grpSpPr>
          <a:xfrm>
            <a:off x="180117" y="1484711"/>
            <a:ext cx="7907163" cy="5030136"/>
            <a:chOff x="200472" y="202377"/>
            <a:chExt cx="9821054" cy="6528350"/>
          </a:xfrm>
        </p:grpSpPr>
        <p:grpSp>
          <p:nvGrpSpPr>
            <p:cNvPr id="7" name="Group 1027"/>
            <p:cNvGrpSpPr>
              <a:grpSpLocks/>
            </p:cNvGrpSpPr>
            <p:nvPr/>
          </p:nvGrpSpPr>
          <p:grpSpPr bwMode="auto">
            <a:xfrm>
              <a:off x="333376" y="377825"/>
              <a:ext cx="2963441" cy="530896"/>
              <a:chOff x="384" y="912"/>
              <a:chExt cx="960" cy="240"/>
            </a:xfrm>
          </p:grpSpPr>
          <p:sp>
            <p:nvSpPr>
              <p:cNvPr id="8" name="Rectangle 1028"/>
              <p:cNvSpPr>
                <a:spLocks noChangeArrowheads="1"/>
              </p:cNvSpPr>
              <p:nvPr/>
            </p:nvSpPr>
            <p:spPr bwMode="auto">
              <a:xfrm>
                <a:off x="384" y="912"/>
                <a:ext cx="960" cy="144"/>
              </a:xfrm>
              <a:prstGeom prst="rect">
                <a:avLst/>
              </a:prstGeom>
              <a:solidFill>
                <a:srgbClr val="FFFFFF"/>
              </a:solidFill>
              <a:ln w="9525">
                <a:noFill/>
                <a:miter lim="800000"/>
                <a:headEnd/>
                <a:tailEnd/>
              </a:ln>
              <a:effectLst>
                <a:outerShdw dist="35921" dir="2700000" algn="ctr" rotWithShape="0">
                  <a:schemeClr val="bg2"/>
                </a:outerShdw>
              </a:effectLst>
            </p:spPr>
            <p:txBody>
              <a:bodyPr wrap="none" lIns="90488" tIns="44450" rIns="90488" bIns="44450" anchor="ctr"/>
              <a:lstStyle/>
              <a:p>
                <a:pPr algn="ctr">
                  <a:spcBef>
                    <a:spcPct val="50000"/>
                  </a:spcBef>
                  <a:defRPr/>
                </a:pPr>
                <a:r>
                  <a:rPr lang="en-US" altLang="en-US" sz="1400" b="1" dirty="0" smtClean="0">
                    <a:latin typeface="Century Gothic" pitchFamily="34" charset="0"/>
                  </a:rPr>
                  <a:t>Digital Citizen: Visual</a:t>
                </a:r>
                <a:endParaRPr lang="en-US" altLang="en-US" sz="1400" b="1" dirty="0">
                  <a:latin typeface="Century Gothic" pitchFamily="34" charset="0"/>
                </a:endParaRPr>
              </a:p>
            </p:txBody>
          </p:sp>
          <p:sp>
            <p:nvSpPr>
              <p:cNvPr id="9" name="Rectangle 1029"/>
              <p:cNvSpPr>
                <a:spLocks noChangeArrowheads="1"/>
              </p:cNvSpPr>
              <p:nvPr/>
            </p:nvSpPr>
            <p:spPr bwMode="auto">
              <a:xfrm>
                <a:off x="384" y="1056"/>
                <a:ext cx="960" cy="96"/>
              </a:xfrm>
              <a:prstGeom prst="rect">
                <a:avLst/>
              </a:prstGeom>
              <a:solidFill>
                <a:srgbClr val="C0C0C0"/>
              </a:solidFill>
              <a:ln w="9525">
                <a:noFill/>
                <a:miter lim="800000"/>
                <a:headEnd/>
                <a:tailEnd/>
              </a:ln>
              <a:effectLst>
                <a:outerShdw dist="35921" dir="2700000" algn="ctr" rotWithShape="0">
                  <a:schemeClr val="bg2"/>
                </a:outerShdw>
              </a:effectLst>
            </p:spPr>
            <p:txBody>
              <a:bodyPr wrap="none" lIns="90488" tIns="44450" rIns="90488" bIns="44450" anchor="ctr"/>
              <a:lstStyle/>
              <a:p>
                <a:pPr algn="ctr">
                  <a:defRPr/>
                </a:pPr>
                <a:r>
                  <a:rPr lang="en-US" altLang="en-US" sz="800" dirty="0" smtClean="0">
                    <a:latin typeface="Century Gothic" pitchFamily="34" charset="0"/>
                  </a:rPr>
                  <a:t>RTP Baseline Study</a:t>
                </a:r>
                <a:endParaRPr lang="en-US" altLang="en-US" sz="800" dirty="0">
                  <a:solidFill>
                    <a:schemeClr val="bg1"/>
                  </a:solidFill>
                  <a:latin typeface="Century Gothic" pitchFamily="34" charset="0"/>
                </a:endParaRPr>
              </a:p>
            </p:txBody>
          </p:sp>
        </p:grpSp>
        <p:sp>
          <p:nvSpPr>
            <p:cNvPr id="10" name="TextBox 9"/>
            <p:cNvSpPr txBox="1"/>
            <p:nvPr/>
          </p:nvSpPr>
          <p:spPr>
            <a:xfrm>
              <a:off x="4287245" y="202377"/>
              <a:ext cx="4608512" cy="1358120"/>
            </a:xfrm>
            <a:prstGeom prst="rect">
              <a:avLst/>
            </a:prstGeom>
            <a:noFill/>
          </p:spPr>
          <p:txBody>
            <a:bodyPr wrap="square" rtlCol="0">
              <a:spAutoFit/>
            </a:bodyPr>
            <a:lstStyle/>
            <a:p>
              <a:r>
                <a:rPr lang="en-AU" sz="1200" b="1" u="sng" dirty="0" smtClean="0">
                  <a:effectLst>
                    <a:outerShdw blurRad="38100" dist="38100" dir="2700000" algn="tl">
                      <a:srgbClr val="000000">
                        <a:alpha val="43137"/>
                      </a:srgbClr>
                    </a:outerShdw>
                  </a:effectLst>
                </a:rPr>
                <a:t>Areas for monitoring</a:t>
              </a:r>
            </a:p>
            <a:p>
              <a:pPr>
                <a:buFont typeface="Arial" pitchFamily="34" charset="0"/>
                <a:buChar char="•"/>
              </a:pPr>
              <a:r>
                <a:rPr lang="en-AU" sz="1000" dirty="0" smtClean="0"/>
                <a:t>  Increased consumption of streaming video (Online TV/Movies)</a:t>
              </a:r>
            </a:p>
            <a:p>
              <a:pPr>
                <a:buFont typeface="Arial" pitchFamily="34" charset="0"/>
                <a:buChar char="•"/>
              </a:pPr>
              <a:r>
                <a:rPr lang="en-AU" sz="1000" dirty="0" smtClean="0"/>
                <a:t>  Increased broadband connectivity</a:t>
              </a:r>
            </a:p>
            <a:p>
              <a:pPr>
                <a:buFont typeface="Arial" pitchFamily="34" charset="0"/>
                <a:buChar char="•"/>
              </a:pPr>
              <a:r>
                <a:rPr lang="en-AU" sz="1000" dirty="0" smtClean="0"/>
                <a:t>  Increased access to fixed broadband options</a:t>
              </a:r>
            </a:p>
            <a:p>
              <a:pPr>
                <a:buFont typeface="Arial" pitchFamily="34" charset="0"/>
                <a:buChar char="•"/>
              </a:pPr>
              <a:r>
                <a:rPr lang="en-AU" sz="1000" dirty="0" smtClean="0"/>
                <a:t>  Use of Skype as a communication tool, and</a:t>
              </a:r>
            </a:p>
            <a:p>
              <a:pPr>
                <a:buFont typeface="Arial" pitchFamily="34" charset="0"/>
                <a:buChar char="•"/>
              </a:pPr>
              <a:r>
                <a:rPr lang="en-AU" sz="1000" dirty="0" smtClean="0"/>
                <a:t>  The ability to download content (music, games, apps and video).</a:t>
              </a:r>
              <a:endParaRPr lang="en-AU" sz="1000" dirty="0"/>
            </a:p>
          </p:txBody>
        </p:sp>
        <p:graphicFrame>
          <p:nvGraphicFramePr>
            <p:cNvPr id="11" name="Chart 10"/>
            <p:cNvGraphicFramePr/>
            <p:nvPr>
              <p:extLst/>
            </p:nvPr>
          </p:nvGraphicFramePr>
          <p:xfrm>
            <a:off x="200472" y="1628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nvPr>
          </p:nvGraphicFramePr>
          <p:xfrm>
            <a:off x="5449527" y="1560497"/>
            <a:ext cx="457199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nvPr>
          </p:nvGraphicFramePr>
          <p:xfrm>
            <a:off x="200472" y="4797152"/>
            <a:ext cx="3028950" cy="1933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nvPr>
          </p:nvGraphicFramePr>
          <p:xfrm>
            <a:off x="3296817" y="4854303"/>
            <a:ext cx="3086100" cy="1876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nvPr>
          </p:nvGraphicFramePr>
          <p:xfrm>
            <a:off x="6809684" y="4830490"/>
            <a:ext cx="3038475" cy="1866899"/>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0" name="Group 19"/>
          <p:cNvGrpSpPr/>
          <p:nvPr/>
        </p:nvGrpSpPr>
        <p:grpSpPr>
          <a:xfrm>
            <a:off x="8417379" y="1484711"/>
            <a:ext cx="3690257" cy="5161018"/>
            <a:chOff x="8417379" y="1484711"/>
            <a:chExt cx="3690257" cy="5161018"/>
          </a:xfrm>
        </p:grpSpPr>
        <p:sp>
          <p:nvSpPr>
            <p:cNvPr id="3" name="Rectangle 2"/>
            <p:cNvSpPr/>
            <p:nvPr/>
          </p:nvSpPr>
          <p:spPr>
            <a:xfrm>
              <a:off x="8417379" y="1484711"/>
              <a:ext cx="3690257" cy="51610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4" descr="http://www.permacast.com.au/wp-content/uploads/Department-of-Commerce-Permacast.png"/>
            <p:cNvPicPr>
              <a:picLocks noChangeAspect="1" noChangeArrowheads="1"/>
            </p:cNvPicPr>
            <p:nvPr/>
          </p:nvPicPr>
          <p:blipFill>
            <a:blip r:embed="rId7" cstate="print"/>
            <a:srcRect/>
            <a:stretch>
              <a:fillRect/>
            </a:stretch>
          </p:blipFill>
          <p:spPr bwMode="auto">
            <a:xfrm>
              <a:off x="8634002" y="1607428"/>
              <a:ext cx="3298547" cy="1007691"/>
            </a:xfrm>
            <a:prstGeom prst="rect">
              <a:avLst/>
            </a:prstGeom>
            <a:noFill/>
          </p:spPr>
        </p:pic>
        <p:sp>
          <p:nvSpPr>
            <p:cNvPr id="17" name="Title 1"/>
            <p:cNvSpPr txBox="1">
              <a:spLocks/>
            </p:cNvSpPr>
            <p:nvPr/>
          </p:nvSpPr>
          <p:spPr>
            <a:xfrm>
              <a:off x="8634002" y="2927410"/>
              <a:ext cx="3257009" cy="15625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800" dirty="0" smtClean="0"/>
                <a:t>Regional Telecommunications Program</a:t>
              </a:r>
              <a:br>
                <a:rPr lang="en-AU" sz="1800" dirty="0" smtClean="0"/>
              </a:br>
              <a:r>
                <a:rPr lang="en-AU" sz="1800" dirty="0" smtClean="0"/>
                <a:t>RMCP Extension Phase</a:t>
              </a:r>
              <a:br>
                <a:rPr lang="en-AU" sz="1800" dirty="0" smtClean="0"/>
              </a:br>
              <a:r>
                <a:rPr lang="en-AU" sz="1800" dirty="0" smtClean="0"/>
                <a:t>Site Baseline</a:t>
              </a:r>
              <a:br>
                <a:rPr lang="en-AU" sz="1800" dirty="0" smtClean="0"/>
              </a:br>
              <a:endParaRPr lang="en-AU" sz="1800" dirty="0"/>
            </a:p>
          </p:txBody>
        </p:sp>
        <p:sp>
          <p:nvSpPr>
            <p:cNvPr id="18" name="Subtitle 2"/>
            <p:cNvSpPr txBox="1">
              <a:spLocks/>
            </p:cNvSpPr>
            <p:nvPr/>
          </p:nvSpPr>
          <p:spPr>
            <a:xfrm>
              <a:off x="9417283" y="4489957"/>
              <a:ext cx="1866484"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2000" b="1" dirty="0" smtClean="0"/>
                <a:t>Wickepin</a:t>
              </a:r>
            </a:p>
            <a:p>
              <a:pPr marL="0" indent="0" algn="ctr">
                <a:buNone/>
              </a:pPr>
              <a:r>
                <a:rPr lang="en-AU" sz="2000" dirty="0" smtClean="0"/>
                <a:t>June 2015</a:t>
              </a:r>
              <a:endParaRPr lang="en-AU" sz="2000" b="1" dirty="0"/>
            </a:p>
          </p:txBody>
        </p:sp>
        <p:pic>
          <p:nvPicPr>
            <p:cNvPr id="19" name="Picture 18" descr="Optimi Digital 2.png"/>
            <p:cNvPicPr>
              <a:picLocks noChangeAspect="1"/>
            </p:cNvPicPr>
            <p:nvPr/>
          </p:nvPicPr>
          <p:blipFill>
            <a:blip r:embed="rId8" cstate="print"/>
            <a:stretch>
              <a:fillRect/>
            </a:stretch>
          </p:blipFill>
          <p:spPr>
            <a:xfrm>
              <a:off x="9391300" y="5558923"/>
              <a:ext cx="1918449" cy="323395"/>
            </a:xfrm>
            <a:prstGeom prst="rect">
              <a:avLst/>
            </a:prstGeom>
          </p:spPr>
        </p:pic>
      </p:grpSp>
    </p:spTree>
    <p:extLst>
      <p:ext uri="{BB962C8B-B14F-4D97-AF65-F5344CB8AC3E}">
        <p14:creationId xmlns:p14="http://schemas.microsoft.com/office/powerpoint/2010/main" val="367844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2924647"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The Smart Farming phenomenon</a:t>
              </a:r>
              <a:endParaRPr lang="en-US" sz="3600" dirty="0"/>
            </a:p>
          </p:txBody>
        </p:sp>
      </p:grpSp>
      <p:grpSp>
        <p:nvGrpSpPr>
          <p:cNvPr id="9" name="Group 8"/>
          <p:cNvGrpSpPr/>
          <p:nvPr/>
        </p:nvGrpSpPr>
        <p:grpSpPr>
          <a:xfrm>
            <a:off x="6018804" y="273563"/>
            <a:ext cx="6037903" cy="6480376"/>
            <a:chOff x="5971119" y="2776"/>
            <a:chExt cx="6037903" cy="6624538"/>
          </a:xfrm>
        </p:grpSpPr>
        <p:sp>
          <p:nvSpPr>
            <p:cNvPr id="10" name="Cloud 9"/>
            <p:cNvSpPr/>
            <p:nvPr/>
          </p:nvSpPr>
          <p:spPr>
            <a:xfrm>
              <a:off x="5971119" y="2776"/>
              <a:ext cx="6037903" cy="6624538"/>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2" descr="Image result for Micasens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079" b="30524"/>
            <a:stretch/>
          </p:blipFill>
          <p:spPr bwMode="auto">
            <a:xfrm>
              <a:off x="8258874" y="818233"/>
              <a:ext cx="863050" cy="3954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Skyc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664" y="1322554"/>
              <a:ext cx="780539" cy="7805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Image result for Dronedeplo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212" y="2461369"/>
              <a:ext cx="750587" cy="7505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0" descr="Image result for Luda Farm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579" b="36493"/>
            <a:stretch/>
          </p:blipFill>
          <p:spPr bwMode="auto">
            <a:xfrm>
              <a:off x="9418228" y="627082"/>
              <a:ext cx="1363883" cy="3815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8" descr="Image result for spi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4738" y="3529886"/>
              <a:ext cx="842751" cy="363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2" descr="Image result for google analytic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7435" y="4114640"/>
              <a:ext cx="957358" cy="7248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4" descr="Image result for prophi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0779" y="4815067"/>
              <a:ext cx="495214" cy="4952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6" descr="Image result for tableau log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8199" b="23815"/>
            <a:stretch/>
          </p:blipFill>
          <p:spPr bwMode="auto">
            <a:xfrm>
              <a:off x="8095769" y="5453754"/>
              <a:ext cx="1831195" cy="4942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8" descr="Image result for bime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9926" y="4935406"/>
              <a:ext cx="396360" cy="3963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0" descr="Image result for adaptive insights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5486" y="5480403"/>
              <a:ext cx="503452" cy="505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Image result for agworl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44463" y="1213651"/>
              <a:ext cx="1294284" cy="3312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ova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62723" y="3872692"/>
              <a:ext cx="1129528" cy="3298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Image result for dataintoprofi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47920" y="2345876"/>
              <a:ext cx="1821506" cy="6259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Image result for farmers edge australi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26489" y="2176695"/>
              <a:ext cx="1672468" cy="2982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Image result for agriboti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43362" y="2568070"/>
              <a:ext cx="1351949" cy="3721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Image result for goCro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44625" y="3190339"/>
              <a:ext cx="495214" cy="49521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ERP FM"/>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91979" y="3160598"/>
              <a:ext cx="1318998" cy="5003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2" descr="Wasp Barcode Technologie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69777" y="3097923"/>
              <a:ext cx="1047149" cy="5235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6" descr="Rise Abov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71487" y="1436879"/>
              <a:ext cx="1515253" cy="5963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8" descr="https://daks2k3a4ib2z.cloudfront.net/568efde81c76e37a0f2536ff/56d4eeeebda847cb48e31a6b_agri360_round_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47653" y="4077064"/>
              <a:ext cx="605529" cy="6055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0" descr="Agrimap"/>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171487" y="3811982"/>
              <a:ext cx="598516" cy="5985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2" descr="Farming With Apps"/>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981406" y="3759161"/>
              <a:ext cx="1230946" cy="5810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4" descr="Livestock Exchange - Innovative Livestock Solutions"/>
            <p:cNvPicPr>
              <a:picLocks noChangeAspect="1" noChangeArrowheads="1"/>
            </p:cNvPicPr>
            <p:nvPr/>
          </p:nvPicPr>
          <p:blipFill rotWithShape="1">
            <a:blip r:embed="rId24">
              <a:extLst>
                <a:ext uri="{28A0092B-C50C-407E-A947-70E740481C1C}">
                  <a14:useLocalDpi xmlns:a14="http://schemas.microsoft.com/office/drawing/2010/main" val="0"/>
                </a:ext>
              </a:extLst>
            </a:blip>
            <a:srcRect r="42498"/>
            <a:stretch/>
          </p:blipFill>
          <p:spPr bwMode="auto">
            <a:xfrm>
              <a:off x="9364180" y="4396262"/>
              <a:ext cx="1663307" cy="2979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6" descr="Image result for Digital Farmer applications Australia"/>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105048" y="5037145"/>
              <a:ext cx="688303" cy="5462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8" descr="Image result for Digital Farmer applications Australia"/>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479073" y="4839474"/>
              <a:ext cx="1310760" cy="5068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359662" y="1702776"/>
              <a:ext cx="1335649" cy="312791"/>
            </a:xfrm>
            <a:prstGeom prst="rect">
              <a:avLst/>
            </a:prstGeom>
          </p:spPr>
        </p:pic>
      </p:grpSp>
      <p:pic>
        <p:nvPicPr>
          <p:cNvPr id="3" name="Picture 2"/>
          <p:cNvPicPr>
            <a:picLocks noChangeAspect="1"/>
          </p:cNvPicPr>
          <p:nvPr/>
        </p:nvPicPr>
        <p:blipFill rotWithShape="1">
          <a:blip r:embed="rId28">
            <a:extLst>
              <a:ext uri="{28A0092B-C50C-407E-A947-70E740481C1C}">
                <a14:useLocalDpi xmlns:a14="http://schemas.microsoft.com/office/drawing/2010/main" val="0"/>
              </a:ext>
            </a:extLst>
          </a:blip>
          <a:srcRect b="32664"/>
          <a:stretch/>
        </p:blipFill>
        <p:spPr>
          <a:xfrm>
            <a:off x="487926" y="5509731"/>
            <a:ext cx="5882628" cy="987278"/>
          </a:xfrm>
          <a:prstGeom prst="rect">
            <a:avLst/>
          </a:prstGeom>
        </p:spPr>
      </p:pic>
      <p:pic>
        <p:nvPicPr>
          <p:cNvPr id="37" name="Picture 3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22615" y="1392783"/>
            <a:ext cx="6169948" cy="716570"/>
          </a:xfrm>
          <a:prstGeom prst="rect">
            <a:avLst/>
          </a:prstGeom>
        </p:spPr>
      </p:pic>
      <p:sp>
        <p:nvSpPr>
          <p:cNvPr id="39" name="Rectangle 38"/>
          <p:cNvSpPr/>
          <p:nvPr/>
        </p:nvSpPr>
        <p:spPr>
          <a:xfrm>
            <a:off x="259589" y="2503376"/>
            <a:ext cx="6096000" cy="923330"/>
          </a:xfrm>
          <a:prstGeom prst="rect">
            <a:avLst/>
          </a:prstGeom>
        </p:spPr>
        <p:txBody>
          <a:bodyPr>
            <a:spAutoFit/>
          </a:bodyPr>
          <a:lstStyle/>
          <a:p>
            <a:r>
              <a:rPr lang="en-AU" b="1" dirty="0" smtClean="0">
                <a:solidFill>
                  <a:srgbClr val="333333"/>
                </a:solidFill>
                <a:latin typeface="ABCSans"/>
              </a:rPr>
              <a:t>National Farmers Federation launches Digital Agriculture Service to crunch vast amounts of data and boost farm profit </a:t>
            </a:r>
            <a:r>
              <a:rPr lang="en-AU" sz="800" b="1" dirty="0" smtClean="0">
                <a:solidFill>
                  <a:srgbClr val="333333"/>
                </a:solidFill>
                <a:latin typeface="ABCSans"/>
              </a:rPr>
              <a:t>ABC, </a:t>
            </a:r>
            <a:r>
              <a:rPr lang="en-AU" sz="800" dirty="0"/>
              <a:t>14 December 2015 </a:t>
            </a:r>
            <a:endParaRPr lang="en-AU" sz="800" b="1" i="0" dirty="0">
              <a:solidFill>
                <a:srgbClr val="333333"/>
              </a:solidFill>
              <a:effectLst/>
              <a:latin typeface="ABCSans"/>
            </a:endParaRPr>
          </a:p>
        </p:txBody>
      </p:sp>
      <p:pic>
        <p:nvPicPr>
          <p:cNvPr id="1034" name="Picture 10" descr="Image result for agricultural competitiveness white paper 20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7836" y="3446402"/>
            <a:ext cx="2523862" cy="1846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589" y="2109353"/>
            <a:ext cx="3112261" cy="215444"/>
          </a:xfrm>
          <a:prstGeom prst="rect">
            <a:avLst/>
          </a:prstGeom>
          <a:noFill/>
        </p:spPr>
        <p:txBody>
          <a:bodyPr wrap="square" rtlCol="0">
            <a:spAutoFit/>
          </a:bodyPr>
          <a:lstStyle/>
          <a:p>
            <a:r>
              <a:rPr lang="en-AU" sz="800" i="1" dirty="0" err="1"/>
              <a:t>HopgoodGanim</a:t>
            </a:r>
            <a:r>
              <a:rPr lang="en-AU" sz="800" i="1" dirty="0"/>
              <a:t> </a:t>
            </a:r>
            <a:r>
              <a:rPr lang="en-AU" sz="800" i="1" dirty="0" smtClean="0"/>
              <a:t>Lawyers, 16 May 2016</a:t>
            </a:r>
            <a:endParaRPr lang="en-AU" sz="800" dirty="0"/>
          </a:p>
        </p:txBody>
      </p:sp>
      <p:sp>
        <p:nvSpPr>
          <p:cNvPr id="7" name="TextBox 6"/>
          <p:cNvSpPr txBox="1"/>
          <p:nvPr/>
        </p:nvSpPr>
        <p:spPr>
          <a:xfrm>
            <a:off x="2928161" y="5098850"/>
            <a:ext cx="2686050" cy="215444"/>
          </a:xfrm>
          <a:prstGeom prst="rect">
            <a:avLst/>
          </a:prstGeom>
          <a:noFill/>
        </p:spPr>
        <p:txBody>
          <a:bodyPr wrap="square" rtlCol="0">
            <a:spAutoFit/>
          </a:bodyPr>
          <a:lstStyle/>
          <a:p>
            <a:r>
              <a:rPr lang="en-AU" sz="800" dirty="0" smtClean="0"/>
              <a:t>Commonwealth of Australia, 2017</a:t>
            </a:r>
            <a:endParaRPr lang="en-AU" sz="800" dirty="0"/>
          </a:p>
        </p:txBody>
      </p:sp>
      <p:sp>
        <p:nvSpPr>
          <p:cNvPr id="40" name="TextBox 39"/>
          <p:cNvSpPr txBox="1"/>
          <p:nvPr/>
        </p:nvSpPr>
        <p:spPr>
          <a:xfrm>
            <a:off x="3424112" y="6404832"/>
            <a:ext cx="2686050" cy="215444"/>
          </a:xfrm>
          <a:prstGeom prst="rect">
            <a:avLst/>
          </a:prstGeom>
          <a:noFill/>
        </p:spPr>
        <p:txBody>
          <a:bodyPr wrap="square" rtlCol="0">
            <a:spAutoFit/>
          </a:bodyPr>
          <a:lstStyle/>
          <a:p>
            <a:r>
              <a:rPr lang="en-AU" sz="800" dirty="0"/>
              <a:t>Michael Madigan, The </a:t>
            </a:r>
            <a:r>
              <a:rPr lang="en-AU" sz="800" dirty="0" smtClean="0"/>
              <a:t>Courier-Mail, August </a:t>
            </a:r>
            <a:r>
              <a:rPr lang="en-AU" sz="800" dirty="0"/>
              <a:t>12, </a:t>
            </a:r>
            <a:r>
              <a:rPr lang="en-AU" sz="800" dirty="0" smtClean="0"/>
              <a:t>2016</a:t>
            </a:r>
            <a:endParaRPr lang="en-AU" sz="800" dirty="0"/>
          </a:p>
        </p:txBody>
      </p:sp>
    </p:spTree>
    <p:extLst>
      <p:ext uri="{BB962C8B-B14F-4D97-AF65-F5344CB8AC3E}">
        <p14:creationId xmlns:p14="http://schemas.microsoft.com/office/powerpoint/2010/main" val="35805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4037025"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Opportunity 1: Leverage Regional Stakeholders</a:t>
              </a:r>
              <a:endParaRPr lang="en-US" sz="3600" dirty="0"/>
            </a:p>
          </p:txBody>
        </p:sp>
      </p:grpSp>
      <p:sp>
        <p:nvSpPr>
          <p:cNvPr id="2" name="Rectangle 1"/>
          <p:cNvSpPr/>
          <p:nvPr/>
        </p:nvSpPr>
        <p:spPr>
          <a:xfrm>
            <a:off x="6458764" y="5281493"/>
            <a:ext cx="4705229" cy="646331"/>
          </a:xfrm>
          <a:prstGeom prst="rect">
            <a:avLst/>
          </a:prstGeom>
        </p:spPr>
        <p:txBody>
          <a:bodyPr wrap="square">
            <a:spAutoFit/>
          </a:bodyPr>
          <a:lstStyle/>
          <a:p>
            <a:r>
              <a:rPr lang="en-AU" b="1" dirty="0"/>
              <a:t>Microsoft puts up $10B to bring broadband internet to millions of rural Americans</a:t>
            </a:r>
            <a:endParaRPr lang="en-AU"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63" y="1587086"/>
            <a:ext cx="1524000" cy="495300"/>
          </a:xfrm>
          <a:prstGeom prst="rect">
            <a:avLst/>
          </a:prstGeom>
        </p:spPr>
      </p:pic>
      <p:sp>
        <p:nvSpPr>
          <p:cNvPr id="11" name="TextBox 10"/>
          <p:cNvSpPr txBox="1"/>
          <p:nvPr/>
        </p:nvSpPr>
        <p:spPr>
          <a:xfrm>
            <a:off x="1932709" y="1439258"/>
            <a:ext cx="3462251" cy="1384995"/>
          </a:xfrm>
          <a:prstGeom prst="rect">
            <a:avLst/>
          </a:prstGeom>
          <a:noFill/>
        </p:spPr>
        <p:txBody>
          <a:bodyPr wrap="square" rtlCol="0">
            <a:spAutoFit/>
          </a:bodyPr>
          <a:lstStyle/>
          <a:p>
            <a:r>
              <a:rPr lang="en-AU" sz="1400" dirty="0" smtClean="0"/>
              <a:t>Operates over 5,500 km of rail networks across southern WA. This includes extensive communications infrastructure used in the coordination, management and control of rail operations, involving over 180 train movements each day.</a:t>
            </a:r>
            <a:endParaRPr lang="en-AU" sz="1400" dirty="0"/>
          </a:p>
        </p:txBody>
      </p:sp>
      <p:sp>
        <p:nvSpPr>
          <p:cNvPr id="13" name="Rectangle 12"/>
          <p:cNvSpPr/>
          <p:nvPr/>
        </p:nvSpPr>
        <p:spPr>
          <a:xfrm>
            <a:off x="1932709" y="3265580"/>
            <a:ext cx="3462251" cy="954107"/>
          </a:xfrm>
          <a:prstGeom prst="rect">
            <a:avLst/>
          </a:prstGeom>
        </p:spPr>
        <p:txBody>
          <a:bodyPr wrap="square">
            <a:spAutoFit/>
          </a:bodyPr>
          <a:lstStyle/>
          <a:p>
            <a:r>
              <a:rPr lang="en-AU" sz="1400" dirty="0" smtClean="0"/>
              <a:t>Operates </a:t>
            </a:r>
            <a:r>
              <a:rPr lang="en-AU" sz="1400" dirty="0"/>
              <a:t>195 </a:t>
            </a:r>
            <a:r>
              <a:rPr lang="en-AU" sz="1400" dirty="0" err="1"/>
              <a:t>receival</a:t>
            </a:r>
            <a:r>
              <a:rPr lang="en-AU" sz="1400" dirty="0"/>
              <a:t> and storage facilities located across the Western Australian </a:t>
            </a:r>
            <a:r>
              <a:rPr lang="en-AU" sz="1400" dirty="0" err="1"/>
              <a:t>wheatbelt</a:t>
            </a:r>
            <a:r>
              <a:rPr lang="en-AU" sz="1400" dirty="0" smtClean="0"/>
              <a:t>. Aligns with Brookfield Rail networks.</a:t>
            </a:r>
            <a:endParaRPr lang="en-AU" sz="14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36" y="3137277"/>
            <a:ext cx="1543050" cy="103604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95" y="4742799"/>
            <a:ext cx="1777538" cy="1185025"/>
          </a:xfrm>
          <a:prstGeom prst="rect">
            <a:avLst/>
          </a:prstGeom>
        </p:spPr>
      </p:pic>
      <p:sp>
        <p:nvSpPr>
          <p:cNvPr id="16" name="Rectangle 15"/>
          <p:cNvSpPr/>
          <p:nvPr/>
        </p:nvSpPr>
        <p:spPr>
          <a:xfrm>
            <a:off x="1932709" y="4742799"/>
            <a:ext cx="3626954" cy="1169551"/>
          </a:xfrm>
          <a:prstGeom prst="rect">
            <a:avLst/>
          </a:prstGeom>
        </p:spPr>
        <p:txBody>
          <a:bodyPr wrap="square">
            <a:spAutoFit/>
          </a:bodyPr>
          <a:lstStyle/>
          <a:p>
            <a:r>
              <a:rPr lang="en-AU" sz="1400" dirty="0" smtClean="0"/>
              <a:t>Research </a:t>
            </a:r>
            <a:r>
              <a:rPr lang="en-AU" sz="1400" dirty="0"/>
              <a:t>the latest technology applications in </a:t>
            </a:r>
            <a:r>
              <a:rPr lang="en-AU" sz="1400" dirty="0" smtClean="0"/>
              <a:t>agriculture. Recently </a:t>
            </a:r>
            <a:r>
              <a:rPr lang="en-AU" sz="1400" dirty="0"/>
              <a:t>launched </a:t>
            </a:r>
            <a:r>
              <a:rPr lang="en-AU" sz="1400" dirty="0" err="1"/>
              <a:t>FERTview</a:t>
            </a:r>
            <a:r>
              <a:rPr lang="en-AU" sz="1400" dirty="0"/>
              <a:t>, an online nutritional services tool that uses </a:t>
            </a:r>
            <a:r>
              <a:rPr lang="en-AU" sz="1400" dirty="0" smtClean="0"/>
              <a:t>growers </a:t>
            </a:r>
            <a:r>
              <a:rPr lang="en-AU" sz="1400" dirty="0"/>
              <a:t>agronomic and mapping data to help support better fertiliser decisions.</a:t>
            </a:r>
          </a:p>
        </p:txBody>
      </p:sp>
      <p:sp>
        <p:nvSpPr>
          <p:cNvPr id="18" name="Rectangle 17"/>
          <p:cNvSpPr/>
          <p:nvPr/>
        </p:nvSpPr>
        <p:spPr>
          <a:xfrm>
            <a:off x="8012010" y="1331806"/>
            <a:ext cx="3341715" cy="1384995"/>
          </a:xfrm>
          <a:prstGeom prst="rect">
            <a:avLst/>
          </a:prstGeom>
        </p:spPr>
        <p:txBody>
          <a:bodyPr wrap="square">
            <a:spAutoFit/>
          </a:bodyPr>
          <a:lstStyle/>
          <a:p>
            <a:r>
              <a:rPr lang="en-AU" sz="1400" dirty="0"/>
              <a:t>In a desperate bid to fight the "data drought" in the bush, farmers and rural groups are joining forces with consumer advocates</a:t>
            </a:r>
            <a:r>
              <a:rPr lang="en-AU" sz="1400" dirty="0" smtClean="0"/>
              <a:t>. 14 organisations have come together to lobby form the Regional, Rural and Remote Communications Coalition.</a:t>
            </a:r>
            <a:endParaRPr lang="en-AU" sz="1400"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4960" y="1393115"/>
            <a:ext cx="2532097" cy="1424304"/>
          </a:xfrm>
          <a:prstGeom prst="rect">
            <a:avLst/>
          </a:prstGeom>
        </p:spPr>
      </p:pic>
      <p:sp>
        <p:nvSpPr>
          <p:cNvPr id="21" name="Rectangle 20"/>
          <p:cNvSpPr/>
          <p:nvPr/>
        </p:nvSpPr>
        <p:spPr>
          <a:xfrm>
            <a:off x="8012010" y="2972600"/>
            <a:ext cx="3434615" cy="1600438"/>
          </a:xfrm>
          <a:prstGeom prst="rect">
            <a:avLst/>
          </a:prstGeom>
        </p:spPr>
        <p:txBody>
          <a:bodyPr wrap="square">
            <a:spAutoFit/>
          </a:bodyPr>
          <a:lstStyle/>
          <a:p>
            <a:r>
              <a:rPr lang="en-AU" sz="1400" b="1" dirty="0"/>
              <a:t>Municipal broadband</a:t>
            </a:r>
            <a:r>
              <a:rPr lang="en-AU" sz="1400" dirty="0"/>
              <a:t> deployments are broadband Internet access services provided either fully or partially by local </a:t>
            </a:r>
            <a:r>
              <a:rPr lang="en-AU" sz="1400" dirty="0" smtClean="0"/>
              <a:t>governments.</a:t>
            </a:r>
            <a:r>
              <a:rPr lang="en-AU" sz="1400" baseline="30000" dirty="0"/>
              <a:t> </a:t>
            </a:r>
            <a:r>
              <a:rPr lang="en-AU" sz="1400" dirty="0" smtClean="0"/>
              <a:t>Common </a:t>
            </a:r>
            <a:r>
              <a:rPr lang="en-AU" sz="1400" dirty="0"/>
              <a:t>connection technologies include unlicensed wireless (Wi-Fi, wireless mesh networks), licensed </a:t>
            </a:r>
            <a:r>
              <a:rPr lang="en-AU" sz="1400" dirty="0" smtClean="0"/>
              <a:t>wireless, </a:t>
            </a:r>
            <a:r>
              <a:rPr lang="en-AU" sz="1400" dirty="0"/>
              <a:t>and </a:t>
            </a:r>
            <a:r>
              <a:rPr lang="en-AU" sz="1400" dirty="0" err="1"/>
              <a:t>fiber</a:t>
            </a:r>
            <a:r>
              <a:rPr lang="en-AU" sz="1400" dirty="0"/>
              <a:t> optic cable. </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7456" y="3265580"/>
            <a:ext cx="1287103" cy="1220066"/>
          </a:xfrm>
          <a:prstGeom prst="rect">
            <a:avLst/>
          </a:prstGeom>
        </p:spPr>
      </p:pic>
    </p:spTree>
    <p:extLst>
      <p:ext uri="{BB962C8B-B14F-4D97-AF65-F5344CB8AC3E}">
        <p14:creationId xmlns:p14="http://schemas.microsoft.com/office/powerpoint/2010/main" val="53304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4150463"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Opportunity 2: Apply Fit for Purpose Technology</a:t>
              </a:r>
              <a:endParaRPr lang="en-US" sz="3600" dirty="0"/>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56" y="1655804"/>
            <a:ext cx="1428749" cy="1428749"/>
          </a:xfrm>
          <a:prstGeom prst="rect">
            <a:avLst/>
          </a:prstGeom>
        </p:spPr>
      </p:pic>
      <p:sp>
        <p:nvSpPr>
          <p:cNvPr id="8" name="TextBox 7"/>
          <p:cNvSpPr txBox="1"/>
          <p:nvPr/>
        </p:nvSpPr>
        <p:spPr>
          <a:xfrm>
            <a:off x="2199502" y="2108568"/>
            <a:ext cx="7694140" cy="523220"/>
          </a:xfrm>
          <a:prstGeom prst="rect">
            <a:avLst/>
          </a:prstGeom>
          <a:noFill/>
        </p:spPr>
        <p:txBody>
          <a:bodyPr wrap="square" rtlCol="0">
            <a:spAutoFit/>
          </a:bodyPr>
          <a:lstStyle/>
          <a:p>
            <a:r>
              <a:rPr lang="en-AU" sz="1400" dirty="0" smtClean="0"/>
              <a:t>Where possible expedite the upgrade from 3G to 4Gx/Plus, to create extra coverage and improve performance, before investing in new sites.</a:t>
            </a:r>
            <a:endParaRPr lang="en-AU" sz="1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95" y="3260123"/>
            <a:ext cx="1789670" cy="1342253"/>
          </a:xfrm>
          <a:prstGeom prst="rect">
            <a:avLst/>
          </a:prstGeom>
        </p:spPr>
      </p:pic>
      <p:sp>
        <p:nvSpPr>
          <p:cNvPr id="11" name="TextBox 10"/>
          <p:cNvSpPr txBox="1"/>
          <p:nvPr/>
        </p:nvSpPr>
        <p:spPr>
          <a:xfrm>
            <a:off x="2265405" y="3454195"/>
            <a:ext cx="7694140" cy="954107"/>
          </a:xfrm>
          <a:prstGeom prst="rect">
            <a:avLst/>
          </a:prstGeom>
          <a:noFill/>
        </p:spPr>
        <p:txBody>
          <a:bodyPr wrap="square" rtlCol="0">
            <a:spAutoFit/>
          </a:bodyPr>
          <a:lstStyle/>
          <a:p>
            <a:r>
              <a:rPr lang="en-AU" sz="1400" dirty="0" smtClean="0"/>
              <a:t>Investigate the use of narrowband wireless solutions and the deployment of LPWAN technologies on a fit for purpose basis. Options such as </a:t>
            </a:r>
            <a:r>
              <a:rPr lang="en-AU" sz="1400" dirty="0" err="1" smtClean="0"/>
              <a:t>LoRa</a:t>
            </a:r>
            <a:r>
              <a:rPr lang="en-AU" sz="1400" dirty="0"/>
              <a:t> </a:t>
            </a:r>
            <a:r>
              <a:rPr lang="en-AU" sz="1400" dirty="0" smtClean="0"/>
              <a:t>present a cost effective solution for extending connectivity, to support </a:t>
            </a:r>
            <a:r>
              <a:rPr lang="en-AU" sz="1400" dirty="0" err="1" smtClean="0"/>
              <a:t>IoT</a:t>
            </a:r>
            <a:r>
              <a:rPr lang="en-AU" sz="1400" dirty="0" smtClean="0"/>
              <a:t> applications (in agriculture, tourism, transport, environmental and resources management) across a broad range of industries and functions. </a:t>
            </a:r>
            <a:endParaRPr lang="en-AU" sz="1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01" y="5057190"/>
            <a:ext cx="3323905" cy="1229845"/>
          </a:xfrm>
          <a:prstGeom prst="rect">
            <a:avLst/>
          </a:prstGeom>
        </p:spPr>
      </p:pic>
      <p:sp>
        <p:nvSpPr>
          <p:cNvPr id="13" name="TextBox 12"/>
          <p:cNvSpPr txBox="1"/>
          <p:nvPr/>
        </p:nvSpPr>
        <p:spPr>
          <a:xfrm>
            <a:off x="3958281" y="5195058"/>
            <a:ext cx="7694140" cy="738664"/>
          </a:xfrm>
          <a:prstGeom prst="rect">
            <a:avLst/>
          </a:prstGeom>
          <a:noFill/>
        </p:spPr>
        <p:txBody>
          <a:bodyPr wrap="square" rtlCol="0">
            <a:spAutoFit/>
          </a:bodyPr>
          <a:lstStyle/>
          <a:p>
            <a:r>
              <a:rPr lang="en-AU" sz="1400" dirty="0" smtClean="0"/>
              <a:t>Leverage Australian based innovation such as NGARA Wireless, to provide next generation solutions across rural and regional areas, releasing pressure on the NBN Satellite platform and enabling enterprise grade solutions for rural businesses.</a:t>
            </a:r>
            <a:endParaRPr lang="en-AU" sz="1400" dirty="0"/>
          </a:p>
        </p:txBody>
      </p:sp>
    </p:spTree>
    <p:extLst>
      <p:ext uri="{BB962C8B-B14F-4D97-AF65-F5344CB8AC3E}">
        <p14:creationId xmlns:p14="http://schemas.microsoft.com/office/powerpoint/2010/main" val="683338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4418436"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Opportunity 3: Explore Local Cooperative Networks</a:t>
              </a:r>
              <a:endParaRPr lang="en-US" sz="3600" dirty="0"/>
            </a:p>
          </p:txBody>
        </p:sp>
      </p:grpSp>
      <p:sp>
        <p:nvSpPr>
          <p:cNvPr id="2" name="TextBox 1"/>
          <p:cNvSpPr txBox="1"/>
          <p:nvPr/>
        </p:nvSpPr>
        <p:spPr>
          <a:xfrm>
            <a:off x="698414" y="1442671"/>
            <a:ext cx="2259538" cy="369332"/>
          </a:xfrm>
          <a:prstGeom prst="rect">
            <a:avLst/>
          </a:prstGeom>
          <a:noFill/>
        </p:spPr>
        <p:txBody>
          <a:bodyPr wrap="square" rtlCol="0">
            <a:spAutoFit/>
          </a:bodyPr>
          <a:lstStyle/>
          <a:p>
            <a:pPr algn="ctr"/>
            <a:r>
              <a:rPr lang="en-AU" dirty="0" smtClean="0"/>
              <a:t>NEWROC &amp; PEEL</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92" y="1835477"/>
            <a:ext cx="2543383" cy="4005150"/>
          </a:xfrm>
          <a:prstGeom prst="rect">
            <a:avLst/>
          </a:prstGeom>
        </p:spPr>
      </p:pic>
      <p:sp>
        <p:nvSpPr>
          <p:cNvPr id="7" name="Rectangle 6"/>
          <p:cNvSpPr/>
          <p:nvPr/>
        </p:nvSpPr>
        <p:spPr>
          <a:xfrm>
            <a:off x="3141909" y="1752332"/>
            <a:ext cx="2798795" cy="4154984"/>
          </a:xfrm>
          <a:prstGeom prst="rect">
            <a:avLst/>
          </a:prstGeom>
        </p:spPr>
        <p:txBody>
          <a:bodyPr wrap="square">
            <a:spAutoFit/>
          </a:bodyPr>
          <a:lstStyle/>
          <a:p>
            <a:r>
              <a:rPr lang="en-AU" sz="1200" dirty="0"/>
              <a:t>A new business promising “super fast” internet has launched at a Peel Chamber of Commerce and Industry function in Pinjarra.</a:t>
            </a:r>
          </a:p>
          <a:p>
            <a:r>
              <a:rPr lang="en-AU" sz="1200" dirty="0"/>
              <a:t>South Western Wireless​, which offers fixed wireless internet, is a small business run by Jeremy Devenish, Maree Gooch and Sara Ballard, who all live in regional Western Australia.</a:t>
            </a:r>
            <a:br>
              <a:rPr lang="en-AU" sz="1200" dirty="0"/>
            </a:br>
            <a:endParaRPr lang="en-AU" sz="1200" dirty="0"/>
          </a:p>
          <a:p>
            <a:r>
              <a:rPr lang="en-AU" sz="1200" dirty="0"/>
              <a:t>A company spokeswoman said their technology was capable of internet speeds of up to 100 Mbps rather than the 10 Mbps currently offered by the major providers, but did not rely on NBN or satellite technology</a:t>
            </a:r>
            <a:r>
              <a:rPr lang="en-AU" sz="1200" dirty="0" smtClean="0"/>
              <a:t>.</a:t>
            </a:r>
          </a:p>
          <a:p>
            <a:endParaRPr lang="en-AU" sz="1200" dirty="0"/>
          </a:p>
          <a:p>
            <a:r>
              <a:rPr lang="en-AU" sz="1200" dirty="0"/>
              <a:t>The company’s mobile data centre consisted of a modified 20 foot shipping container with a satellite dish and aerial, doubling as a wireless transmission tower designed to deliver high speed internet.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888" y="1986196"/>
            <a:ext cx="3542323" cy="2175111"/>
          </a:xfrm>
          <a:prstGeom prst="rect">
            <a:avLst/>
          </a:prstGeom>
        </p:spPr>
      </p:pic>
      <p:sp>
        <p:nvSpPr>
          <p:cNvPr id="9" name="Rectangle 8"/>
          <p:cNvSpPr/>
          <p:nvPr/>
        </p:nvSpPr>
        <p:spPr>
          <a:xfrm>
            <a:off x="7334761" y="4295342"/>
            <a:ext cx="4626579" cy="2492990"/>
          </a:xfrm>
          <a:prstGeom prst="rect">
            <a:avLst/>
          </a:prstGeom>
        </p:spPr>
        <p:txBody>
          <a:bodyPr wrap="square">
            <a:spAutoFit/>
          </a:bodyPr>
          <a:lstStyle/>
          <a:p>
            <a:r>
              <a:rPr lang="en-AU" sz="1200" dirty="0"/>
              <a:t>The loss of business in the Great Southern because of the lack of high-speed broadband could end after an agreement was signed this week between a local technology service provider and a community radio station</a:t>
            </a:r>
            <a:r>
              <a:rPr lang="en-AU" sz="1200" dirty="0" smtClean="0"/>
              <a:t>.</a:t>
            </a:r>
          </a:p>
          <a:p>
            <a:endParaRPr lang="en-AU" sz="1200" dirty="0"/>
          </a:p>
          <a:p>
            <a:r>
              <a:rPr lang="en-AU" sz="1200" dirty="0"/>
              <a:t>The signing of a memorandum of understanding on Tuesday between Albany Community Radio 100.9 and Australian Telephone Networks on the use of the station’s radio mast on Mt Clarence will introduce technology for faster internet downloads in Albany sooner than expected</a:t>
            </a:r>
            <a:r>
              <a:rPr lang="en-AU" sz="1200" dirty="0" smtClean="0"/>
              <a:t>.</a:t>
            </a:r>
          </a:p>
          <a:p>
            <a:endParaRPr lang="en-AU" sz="1200" dirty="0"/>
          </a:p>
          <a:p>
            <a:r>
              <a:rPr lang="en-AU" sz="1200" dirty="0"/>
              <a:t>The agreement will use microwave technology to cover a wider section of the Albany area.</a:t>
            </a:r>
          </a:p>
        </p:txBody>
      </p:sp>
      <p:sp>
        <p:nvSpPr>
          <p:cNvPr id="10" name="TextBox 9"/>
          <p:cNvSpPr txBox="1"/>
          <p:nvPr/>
        </p:nvSpPr>
        <p:spPr>
          <a:xfrm>
            <a:off x="8346471" y="1512025"/>
            <a:ext cx="2603156" cy="369332"/>
          </a:xfrm>
          <a:prstGeom prst="rect">
            <a:avLst/>
          </a:prstGeom>
          <a:noFill/>
        </p:spPr>
        <p:txBody>
          <a:bodyPr wrap="square" rtlCol="0">
            <a:spAutoFit/>
          </a:bodyPr>
          <a:lstStyle/>
          <a:p>
            <a:pPr algn="ctr"/>
            <a:r>
              <a:rPr lang="en-AU" dirty="0" smtClean="0"/>
              <a:t>Albany &amp; Great Southern</a:t>
            </a:r>
            <a:endParaRPr lang="en-AU" dirty="0"/>
          </a:p>
        </p:txBody>
      </p:sp>
    </p:spTree>
    <p:extLst>
      <p:ext uri="{BB962C8B-B14F-4D97-AF65-F5344CB8AC3E}">
        <p14:creationId xmlns:p14="http://schemas.microsoft.com/office/powerpoint/2010/main" val="287420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766737"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4874059"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Opportunity 4: Consider Regional Recognition in legislation</a:t>
              </a:r>
              <a:endParaRPr lang="en-US" sz="3600" dirty="0"/>
            </a:p>
          </p:txBody>
        </p:sp>
      </p:grpSp>
      <p:sp>
        <p:nvSpPr>
          <p:cNvPr id="2" name="Rectangle 1"/>
          <p:cNvSpPr/>
          <p:nvPr/>
        </p:nvSpPr>
        <p:spPr>
          <a:xfrm>
            <a:off x="423283" y="1728053"/>
            <a:ext cx="4654379" cy="1938992"/>
          </a:xfrm>
          <a:prstGeom prst="rect">
            <a:avLst/>
          </a:prstGeom>
        </p:spPr>
        <p:txBody>
          <a:bodyPr wrap="square">
            <a:spAutoFit/>
          </a:bodyPr>
          <a:lstStyle/>
          <a:p>
            <a:r>
              <a:rPr lang="en-AU" b="1" dirty="0" smtClean="0">
                <a:effectLst>
                  <a:outerShdw blurRad="38100" dist="38100" dir="2700000" algn="tl">
                    <a:srgbClr val="000000">
                      <a:alpha val="43137"/>
                    </a:srgbClr>
                  </a:outerShdw>
                </a:effectLst>
              </a:rPr>
              <a:t>Telecommunications Reform Package, 2017: </a:t>
            </a:r>
            <a:r>
              <a:rPr lang="en-AU" b="1" dirty="0">
                <a:effectLst>
                  <a:outerShdw blurRad="38100" dist="38100" dir="2700000" algn="tl">
                    <a:srgbClr val="000000">
                      <a:alpha val="43137"/>
                    </a:srgbClr>
                  </a:outerShdw>
                </a:effectLst>
              </a:rPr>
              <a:t>Regional Broadband Scheme </a:t>
            </a:r>
            <a:endParaRPr lang="en-AU" b="1" dirty="0" smtClean="0">
              <a:effectLst>
                <a:outerShdw blurRad="38100" dist="38100" dir="2700000" algn="tl">
                  <a:srgbClr val="000000">
                    <a:alpha val="43137"/>
                  </a:srgbClr>
                </a:outerShdw>
              </a:effectLst>
            </a:endParaRPr>
          </a:p>
          <a:p>
            <a:r>
              <a:rPr lang="en-AU" sz="1400" dirty="0" smtClean="0"/>
              <a:t>Enable </a:t>
            </a:r>
            <a:r>
              <a:rPr lang="en-AU" sz="1400" dirty="0"/>
              <a:t>services to regional areas to be sustainably funded into the future through the introduction of the Regional Broadband Scheme, that will require all eligible broadband network providers to contribute, alongside </a:t>
            </a:r>
            <a:r>
              <a:rPr lang="en-AU" sz="1400" dirty="0" err="1"/>
              <a:t>nbn</a:t>
            </a:r>
            <a:r>
              <a:rPr lang="en-AU" sz="1400" dirty="0"/>
              <a:t>, towards the long-term costs of regional Australia's </a:t>
            </a:r>
            <a:r>
              <a:rPr lang="en-AU" sz="1400" dirty="0" err="1"/>
              <a:t>nbn</a:t>
            </a:r>
            <a:r>
              <a:rPr lang="en-AU" sz="1400" dirty="0"/>
              <a:t> satellite and fixed wireless services.</a:t>
            </a:r>
          </a:p>
        </p:txBody>
      </p:sp>
      <p:sp>
        <p:nvSpPr>
          <p:cNvPr id="7" name="Rectangle 6"/>
          <p:cNvSpPr/>
          <p:nvPr/>
        </p:nvSpPr>
        <p:spPr>
          <a:xfrm>
            <a:off x="6726194" y="2205848"/>
            <a:ext cx="4654379" cy="1231106"/>
          </a:xfrm>
          <a:prstGeom prst="rect">
            <a:avLst/>
          </a:prstGeom>
        </p:spPr>
        <p:txBody>
          <a:bodyPr wrap="square">
            <a:spAutoFit/>
          </a:bodyPr>
          <a:lstStyle/>
          <a:p>
            <a:r>
              <a:rPr lang="en-AU" b="1" dirty="0" smtClean="0">
                <a:effectLst>
                  <a:outerShdw blurRad="38100" dist="38100" dir="2700000" algn="tl">
                    <a:srgbClr val="000000">
                      <a:alpha val="43137"/>
                    </a:srgbClr>
                  </a:outerShdw>
                </a:effectLst>
              </a:rPr>
              <a:t>NBN backhaul: Cell Site Access Service (CSAS)</a:t>
            </a:r>
          </a:p>
          <a:p>
            <a:r>
              <a:rPr lang="en-AU" sz="1400" dirty="0" smtClean="0"/>
              <a:t>Enables a Customer </a:t>
            </a:r>
            <a:r>
              <a:rPr lang="en-AU" sz="1400" dirty="0"/>
              <a:t>or its Downstream Customers to supply public mobile telecommunications services (as that term is defined in the Telecommunications Act) via Customer Equipment at a CSAS </a:t>
            </a:r>
            <a:r>
              <a:rPr lang="en-AU" sz="1400" dirty="0" smtClean="0"/>
              <a:t>Point. </a:t>
            </a:r>
            <a:endParaRPr lang="en-AU" sz="1400" dirty="0"/>
          </a:p>
        </p:txBody>
      </p:sp>
      <p:sp>
        <p:nvSpPr>
          <p:cNvPr id="3" name="Rectangle 2"/>
          <p:cNvSpPr/>
          <p:nvPr/>
        </p:nvSpPr>
        <p:spPr>
          <a:xfrm>
            <a:off x="5883368" y="4555176"/>
            <a:ext cx="6096000" cy="1446550"/>
          </a:xfrm>
          <a:prstGeom prst="rect">
            <a:avLst/>
          </a:prstGeom>
        </p:spPr>
        <p:txBody>
          <a:bodyPr>
            <a:spAutoFit/>
          </a:bodyPr>
          <a:lstStyle/>
          <a:p>
            <a:r>
              <a:rPr lang="en-AU" b="1" dirty="0">
                <a:effectLst>
                  <a:outerShdw blurRad="38100" dist="38100" dir="2700000" algn="tl">
                    <a:srgbClr val="000000">
                      <a:alpha val="43137"/>
                    </a:srgbClr>
                  </a:outerShdw>
                </a:effectLst>
              </a:rPr>
              <a:t>Non-NBN high-speed internet services</a:t>
            </a:r>
          </a:p>
          <a:p>
            <a:r>
              <a:rPr lang="en-AU" sz="1400" dirty="0" smtClean="0"/>
              <a:t>The ACCC’s final </a:t>
            </a:r>
            <a:r>
              <a:rPr lang="en-AU" sz="1400" dirty="0"/>
              <a:t>decision exempts superfast broadband access service </a:t>
            </a:r>
            <a:r>
              <a:rPr lang="en-AU" sz="1400" dirty="0" smtClean="0"/>
              <a:t>- SBAS </a:t>
            </a:r>
            <a:r>
              <a:rPr lang="en-AU" sz="1400" dirty="0"/>
              <a:t>(but not Local </a:t>
            </a:r>
            <a:r>
              <a:rPr lang="en-AU" sz="1400" dirty="0" err="1"/>
              <a:t>Bitstream</a:t>
            </a:r>
            <a:r>
              <a:rPr lang="en-AU" sz="1400" dirty="0"/>
              <a:t> Access </a:t>
            </a:r>
            <a:r>
              <a:rPr lang="en-AU" sz="1400" dirty="0" smtClean="0"/>
              <a:t>Service - LBAS</a:t>
            </a:r>
            <a:r>
              <a:rPr lang="en-AU" sz="1400" dirty="0"/>
              <a:t>) providers supplying up to 12,000 end users from all wholesale access obligations. The arrangement covers broadband services built before and after January 2011. It does not cover fixed wireless, mobile or satellite services. </a:t>
            </a:r>
          </a:p>
        </p:txBody>
      </p:sp>
      <p:sp>
        <p:nvSpPr>
          <p:cNvPr id="8" name="Rectangle 7"/>
          <p:cNvSpPr/>
          <p:nvPr/>
        </p:nvSpPr>
        <p:spPr>
          <a:xfrm>
            <a:off x="815546" y="4395673"/>
            <a:ext cx="4168346" cy="1938992"/>
          </a:xfrm>
          <a:prstGeom prst="rect">
            <a:avLst/>
          </a:prstGeom>
        </p:spPr>
        <p:txBody>
          <a:bodyPr wrap="square">
            <a:spAutoFit/>
          </a:bodyPr>
          <a:lstStyle/>
          <a:p>
            <a:r>
              <a:rPr lang="en-AU" b="1" dirty="0">
                <a:effectLst>
                  <a:outerShdw blurRad="38100" dist="38100" dir="2700000" algn="tl">
                    <a:srgbClr val="000000">
                      <a:alpha val="43137"/>
                    </a:srgbClr>
                  </a:outerShdw>
                </a:effectLst>
              </a:rPr>
              <a:t>Telecommunications Universal Services Obligation Inquiry</a:t>
            </a:r>
          </a:p>
          <a:p>
            <a:r>
              <a:rPr lang="en-AU" sz="1400" dirty="0" smtClean="0"/>
              <a:t>This </a:t>
            </a:r>
            <a:r>
              <a:rPr lang="en-AU" sz="1400" dirty="0"/>
              <a:t>report was sent to Government on 28 April 2017 and publicly released on 19 June 2017</a:t>
            </a:r>
            <a:r>
              <a:rPr lang="en-AU" sz="1400" dirty="0" smtClean="0"/>
              <a:t>. The </a:t>
            </a:r>
            <a:r>
              <a:rPr lang="en-AU" sz="1400" dirty="0"/>
              <a:t>report recommends taking a new and modernised approach to the subsidy and support arrangements that form the current universal telecommunications services in Australia</a:t>
            </a:r>
            <a:r>
              <a:rPr lang="en-AU" sz="1400" dirty="0" smtClean="0"/>
              <a:t>. Implications for regions.</a:t>
            </a:r>
            <a:endParaRPr lang="en-AU" sz="1400" dirty="0">
              <a:effectLst/>
            </a:endParaRPr>
          </a:p>
        </p:txBody>
      </p:sp>
    </p:spTree>
    <p:extLst>
      <p:ext uri="{BB962C8B-B14F-4D97-AF65-F5344CB8AC3E}">
        <p14:creationId xmlns:p14="http://schemas.microsoft.com/office/powerpoint/2010/main" val="21235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plus years around Telecommunications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787" y="2341435"/>
            <a:ext cx="4743782" cy="3112774"/>
          </a:xfrm>
          <a:prstGeom prst="rect">
            <a:avLst/>
          </a:prstGeom>
        </p:spPr>
      </p:pic>
      <p:sp>
        <p:nvSpPr>
          <p:cNvPr id="6" name="TextBox 5"/>
          <p:cNvSpPr txBox="1"/>
          <p:nvPr/>
        </p:nvSpPr>
        <p:spPr>
          <a:xfrm>
            <a:off x="1048342" y="6269713"/>
            <a:ext cx="2932671" cy="307777"/>
          </a:xfrm>
          <a:prstGeom prst="rect">
            <a:avLst/>
          </a:prstGeom>
          <a:noFill/>
        </p:spPr>
        <p:txBody>
          <a:bodyPr wrap="square" rtlCol="0">
            <a:spAutoFit/>
          </a:bodyPr>
          <a:lstStyle/>
          <a:p>
            <a:pPr algn="ctr"/>
            <a:r>
              <a:rPr lang="en-US" sz="1400" dirty="0" smtClean="0"/>
              <a:t>Telecom 1986</a:t>
            </a:r>
            <a:endParaRPr lang="en-AU" sz="1400" dirty="0"/>
          </a:p>
        </p:txBody>
      </p:sp>
      <p:sp>
        <p:nvSpPr>
          <p:cNvPr id="7" name="Rectangle 6"/>
          <p:cNvSpPr/>
          <p:nvPr/>
        </p:nvSpPr>
        <p:spPr>
          <a:xfrm>
            <a:off x="4885038" y="1525930"/>
            <a:ext cx="3270421" cy="2800767"/>
          </a:xfrm>
          <a:prstGeom prst="rect">
            <a:avLst/>
          </a:prstGeom>
        </p:spPr>
        <p:txBody>
          <a:bodyPr wrap="square">
            <a:spAutoFit/>
          </a:bodyPr>
          <a:lstStyle/>
          <a:p>
            <a:r>
              <a:rPr lang="en-AU" dirty="0">
                <a:solidFill>
                  <a:srgbClr val="111111"/>
                </a:solidFill>
                <a:latin typeface="Palatino"/>
              </a:rPr>
              <a:t>Qld poaches Tassie broadband chief</a:t>
            </a:r>
          </a:p>
          <a:p>
            <a:r>
              <a:rPr lang="en-AU" sz="1000" dirty="0">
                <a:solidFill>
                  <a:srgbClr val="444444"/>
                </a:solidFill>
                <a:latin typeface="Open Sans"/>
              </a:rPr>
              <a:t>By </a:t>
            </a:r>
            <a:r>
              <a:rPr lang="en-AU" sz="1000" b="1" dirty="0" err="1">
                <a:solidFill>
                  <a:srgbClr val="000000"/>
                </a:solidFill>
                <a:latin typeface="Open Sans"/>
                <a:hlinkClick r:id="rId3"/>
              </a:rPr>
              <a:t>Renai</a:t>
            </a:r>
            <a:r>
              <a:rPr lang="en-AU" sz="1000" b="1" dirty="0">
                <a:solidFill>
                  <a:srgbClr val="000000"/>
                </a:solidFill>
                <a:latin typeface="Open Sans"/>
                <a:hlinkClick r:id="rId3"/>
              </a:rPr>
              <a:t> </a:t>
            </a:r>
            <a:r>
              <a:rPr lang="en-AU" sz="1000" b="1" dirty="0" err="1">
                <a:solidFill>
                  <a:srgbClr val="000000"/>
                </a:solidFill>
                <a:latin typeface="Open Sans"/>
                <a:hlinkClick r:id="rId3"/>
              </a:rPr>
              <a:t>LeMay</a:t>
            </a:r>
            <a:r>
              <a:rPr lang="en-AU" sz="1000" dirty="0">
                <a:solidFill>
                  <a:srgbClr val="444444"/>
                </a:solidFill>
                <a:latin typeface="Open Sans"/>
              </a:rPr>
              <a:t> </a:t>
            </a:r>
            <a:r>
              <a:rPr lang="en-AU" sz="1000" dirty="0" smtClean="0">
                <a:solidFill>
                  <a:srgbClr val="444444"/>
                </a:solidFill>
                <a:latin typeface="Open Sans"/>
              </a:rPr>
              <a:t>- 07/04/2010</a:t>
            </a:r>
          </a:p>
          <a:p>
            <a:endParaRPr lang="en-AU" sz="1000" dirty="0" smtClean="0"/>
          </a:p>
          <a:p>
            <a:r>
              <a:rPr lang="en-AU" sz="1000" dirty="0" smtClean="0"/>
              <a:t>Queensland </a:t>
            </a:r>
            <a:r>
              <a:rPr lang="en-AU" sz="1000" dirty="0"/>
              <a:t>Government has poached one of the lead architects of Tasmania’s early stage participation in the National Broadband Network rollout to help lead its own broadband strategy</a:t>
            </a:r>
            <a:r>
              <a:rPr lang="en-AU" sz="1000" dirty="0" smtClean="0"/>
              <a:t>. </a:t>
            </a:r>
          </a:p>
          <a:p>
            <a:endParaRPr lang="en-AU" sz="1000" dirty="0"/>
          </a:p>
          <a:p>
            <a:r>
              <a:rPr lang="en-AU" sz="1000" dirty="0" smtClean="0"/>
              <a:t>Jim </a:t>
            </a:r>
            <a:r>
              <a:rPr lang="en-AU" sz="1000" dirty="0"/>
              <a:t>Wyatt, the assistant general manager at Tasmania’s Department of Economic Development, is understood to be taking up a role as Queensland’s director of Telecommunications and Broadband Strategy, based in Brisbane and starting next Monday. He did not immediately return calls on the matter today.</a:t>
            </a:r>
          </a:p>
          <a:p>
            <a:endParaRPr lang="en-AU" sz="1000" b="0" i="0" dirty="0">
              <a:solidFill>
                <a:srgbClr val="000000"/>
              </a:solidFill>
              <a:effectLst/>
              <a:latin typeface="Open Sans"/>
            </a:endParaRPr>
          </a:p>
        </p:txBody>
      </p:sp>
      <p:pic>
        <p:nvPicPr>
          <p:cNvPr id="1026" name="Picture 2" descr="Image result for Jim Wyatt Tele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999" y="4987922"/>
            <a:ext cx="3533775" cy="12954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45550" y="6269713"/>
            <a:ext cx="2932671" cy="307777"/>
          </a:xfrm>
          <a:prstGeom prst="rect">
            <a:avLst/>
          </a:prstGeom>
          <a:noFill/>
        </p:spPr>
        <p:txBody>
          <a:bodyPr wrap="square" rtlCol="0">
            <a:spAutoFit/>
          </a:bodyPr>
          <a:lstStyle/>
          <a:p>
            <a:pPr algn="ctr"/>
            <a:r>
              <a:rPr lang="en-US" sz="1400" dirty="0" err="1" smtClean="0"/>
              <a:t>Kukerin</a:t>
            </a:r>
            <a:r>
              <a:rPr lang="en-US" sz="1400" dirty="0" smtClean="0"/>
              <a:t> 2017 </a:t>
            </a:r>
            <a:endParaRPr lang="en-AU" sz="1400" dirty="0"/>
          </a:p>
        </p:txBody>
      </p:sp>
      <p:sp>
        <p:nvSpPr>
          <p:cNvPr id="10" name="TextBox 9"/>
          <p:cNvSpPr txBox="1"/>
          <p:nvPr/>
        </p:nvSpPr>
        <p:spPr>
          <a:xfrm>
            <a:off x="4847837" y="4195644"/>
            <a:ext cx="2932671" cy="307777"/>
          </a:xfrm>
          <a:prstGeom prst="rect">
            <a:avLst/>
          </a:prstGeom>
          <a:noFill/>
        </p:spPr>
        <p:txBody>
          <a:bodyPr wrap="square" rtlCol="0">
            <a:spAutoFit/>
          </a:bodyPr>
          <a:lstStyle/>
          <a:p>
            <a:pPr algn="ctr"/>
            <a:r>
              <a:rPr lang="en-US" sz="1400" dirty="0" smtClean="0"/>
              <a:t>Brisbane 2010 </a:t>
            </a:r>
            <a:endParaRPr lang="en-AU" sz="1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557" y="1375719"/>
            <a:ext cx="2533463" cy="4896667"/>
          </a:xfrm>
          <a:prstGeom prst="rect">
            <a:avLst/>
          </a:prstGeom>
        </p:spPr>
      </p:pic>
      <p:sp>
        <p:nvSpPr>
          <p:cNvPr id="12" name="TextBox 11"/>
          <p:cNvSpPr txBox="1"/>
          <p:nvPr/>
        </p:nvSpPr>
        <p:spPr>
          <a:xfrm>
            <a:off x="9259329" y="6269713"/>
            <a:ext cx="2932671" cy="307777"/>
          </a:xfrm>
          <a:prstGeom prst="rect">
            <a:avLst/>
          </a:prstGeom>
          <a:noFill/>
        </p:spPr>
        <p:txBody>
          <a:bodyPr wrap="square" rtlCol="0">
            <a:spAutoFit/>
          </a:bodyPr>
          <a:lstStyle/>
          <a:p>
            <a:pPr algn="ctr"/>
            <a:r>
              <a:rPr lang="en-US" sz="1400" dirty="0" smtClean="0"/>
              <a:t>RMCP, </a:t>
            </a:r>
            <a:r>
              <a:rPr lang="en-US" sz="1400" dirty="0" err="1" smtClean="0"/>
              <a:t>Kondinin</a:t>
            </a:r>
            <a:r>
              <a:rPr lang="en-US" sz="1400" dirty="0" smtClean="0"/>
              <a:t> 2014 </a:t>
            </a:r>
            <a:endParaRPr lang="en-AU" sz="1400" dirty="0"/>
          </a:p>
        </p:txBody>
      </p:sp>
    </p:spTree>
    <p:extLst>
      <p:ext uri="{BB962C8B-B14F-4D97-AF65-F5344CB8AC3E}">
        <p14:creationId xmlns:p14="http://schemas.microsoft.com/office/powerpoint/2010/main" val="1154440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Regional Telecommunication, WA’s Focus: A Story in Parts</a:t>
            </a:r>
            <a:endParaRPr lang="en-AU" dirty="0"/>
          </a:p>
        </p:txBody>
      </p:sp>
      <p:grpSp>
        <p:nvGrpSpPr>
          <p:cNvPr id="8" name="Group 7"/>
          <p:cNvGrpSpPr/>
          <p:nvPr/>
        </p:nvGrpSpPr>
        <p:grpSpPr>
          <a:xfrm>
            <a:off x="1183821" y="1771650"/>
            <a:ext cx="2530929" cy="4514850"/>
            <a:chOff x="1183821" y="1771650"/>
            <a:chExt cx="2530929" cy="4514850"/>
          </a:xfrm>
        </p:grpSpPr>
        <p:sp>
          <p:nvSpPr>
            <p:cNvPr id="6" name="Rectangle 5"/>
            <p:cNvSpPr/>
            <p:nvPr/>
          </p:nvSpPr>
          <p:spPr>
            <a:xfrm>
              <a:off x="1183821" y="1771650"/>
              <a:ext cx="2530929" cy="451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306286" y="1877786"/>
              <a:ext cx="2318657" cy="3908762"/>
            </a:xfrm>
            <a:prstGeom prst="rect">
              <a:avLst/>
            </a:prstGeom>
            <a:noFill/>
          </p:spPr>
          <p:txBody>
            <a:bodyPr wrap="square" rtlCol="0">
              <a:spAutoFit/>
            </a:bodyPr>
            <a:lstStyle/>
            <a:p>
              <a:pPr algn="ctr"/>
              <a:r>
                <a:rPr lang="en-AU" sz="1400" dirty="0" smtClean="0"/>
                <a:t>2010 to 2014</a:t>
              </a:r>
            </a:p>
            <a:p>
              <a:pPr algn="ctr"/>
              <a:r>
                <a:rPr lang="en-AU" sz="1400" dirty="0" smtClean="0"/>
                <a:t>Emergency Services &amp; major road coverage – mobile</a:t>
              </a:r>
            </a:p>
            <a:p>
              <a:pPr algn="ctr"/>
              <a:endParaRPr lang="en-AU" sz="1400" dirty="0"/>
            </a:p>
            <a:p>
              <a:pPr algn="ctr"/>
              <a:r>
                <a:rPr lang="en-AU" sz="1200" dirty="0"/>
                <a:t>Community Emergency Mobile Communications Project </a:t>
              </a:r>
              <a:r>
                <a:rPr lang="en-AU" sz="1200" dirty="0" smtClean="0"/>
                <a:t>– </a:t>
              </a:r>
              <a:r>
                <a:rPr lang="en-AU" sz="1200" dirty="0"/>
                <a:t>Balingup, Kukerin and </a:t>
              </a:r>
              <a:r>
                <a:rPr lang="en-AU" sz="1200" dirty="0" err="1"/>
                <a:t>Quongup</a:t>
              </a:r>
              <a:r>
                <a:rPr lang="en-AU" sz="1200" dirty="0"/>
                <a:t> </a:t>
              </a:r>
              <a:r>
                <a:rPr lang="en-AU" sz="1200" dirty="0" smtClean="0"/>
                <a:t>- </a:t>
              </a:r>
              <a:r>
                <a:rPr lang="en-AU" sz="1200" b="1" dirty="0" smtClean="0">
                  <a:effectLst>
                    <a:outerShdw blurRad="38100" dist="38100" dir="2700000" algn="tl">
                      <a:srgbClr val="000000">
                        <a:alpha val="43137"/>
                      </a:srgbClr>
                    </a:outerShdw>
                  </a:effectLst>
                </a:rPr>
                <a:t>$1.2 million</a:t>
              </a:r>
            </a:p>
            <a:p>
              <a:pPr algn="ctr"/>
              <a:endParaRPr lang="en-AU" sz="1200" dirty="0"/>
            </a:p>
            <a:p>
              <a:pPr algn="ctr"/>
              <a:r>
                <a:rPr lang="en-AU" sz="1200" dirty="0" smtClean="0"/>
                <a:t>Regional Mobile Communications Project – 113 sites across the State in partnership with Telstra - </a:t>
              </a:r>
              <a:r>
                <a:rPr lang="en-AU" sz="1200" b="1" dirty="0" smtClean="0">
                  <a:effectLst>
                    <a:outerShdw blurRad="38100" dist="38100" dir="2700000" algn="tl">
                      <a:srgbClr val="000000">
                        <a:alpha val="43137"/>
                      </a:srgbClr>
                    </a:outerShdw>
                  </a:effectLst>
                </a:rPr>
                <a:t>$40 million</a:t>
              </a:r>
            </a:p>
            <a:p>
              <a:pPr algn="ctr"/>
              <a:endParaRPr lang="en-AU" sz="1200" dirty="0"/>
            </a:p>
            <a:p>
              <a:r>
                <a:rPr lang="en-AU" sz="1200" dirty="0" smtClean="0"/>
                <a:t>Community Safety Network - </a:t>
              </a:r>
              <a:r>
                <a:rPr lang="en-AU" sz="1200" dirty="0"/>
                <a:t>replace the Police Regional Radio Network with a “fit-for-purpose”</a:t>
              </a:r>
            </a:p>
            <a:p>
              <a:r>
                <a:rPr lang="en-AU" sz="1200" dirty="0"/>
                <a:t>digital regional radio communications </a:t>
              </a:r>
              <a:r>
                <a:rPr lang="en-AU" sz="1200" dirty="0" smtClean="0"/>
                <a:t>network – </a:t>
              </a:r>
              <a:r>
                <a:rPr lang="en-AU" sz="1200" b="1" dirty="0" smtClean="0">
                  <a:effectLst>
                    <a:outerShdw blurRad="38100" dist="38100" dir="2700000" algn="tl">
                      <a:srgbClr val="000000">
                        <a:alpha val="43137"/>
                      </a:srgbClr>
                    </a:outerShdw>
                  </a:effectLst>
                </a:rPr>
                <a:t>$94.5 million</a:t>
              </a:r>
              <a:endParaRPr lang="en-AU" sz="1200" b="1" dirty="0">
                <a:effectLst>
                  <a:outerShdw blurRad="38100" dist="38100" dir="2700000" algn="tl">
                    <a:srgbClr val="000000">
                      <a:alpha val="43137"/>
                    </a:srgbClr>
                  </a:outerShdw>
                </a:effectLst>
              </a:endParaRPr>
            </a:p>
          </p:txBody>
        </p:sp>
      </p:grpSp>
      <p:grpSp>
        <p:nvGrpSpPr>
          <p:cNvPr id="9" name="Group 8"/>
          <p:cNvGrpSpPr/>
          <p:nvPr/>
        </p:nvGrpSpPr>
        <p:grpSpPr>
          <a:xfrm>
            <a:off x="3837215" y="1771650"/>
            <a:ext cx="2530929" cy="4514850"/>
            <a:chOff x="1183821" y="1771650"/>
            <a:chExt cx="2530929" cy="4514850"/>
          </a:xfrm>
        </p:grpSpPr>
        <p:sp>
          <p:nvSpPr>
            <p:cNvPr id="10" name="Rectangle 9"/>
            <p:cNvSpPr/>
            <p:nvPr/>
          </p:nvSpPr>
          <p:spPr>
            <a:xfrm>
              <a:off x="1183821" y="1771650"/>
              <a:ext cx="2530929" cy="451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1306286" y="1877786"/>
              <a:ext cx="2318657" cy="3354765"/>
            </a:xfrm>
            <a:prstGeom prst="rect">
              <a:avLst/>
            </a:prstGeom>
            <a:noFill/>
          </p:spPr>
          <p:txBody>
            <a:bodyPr wrap="square" rtlCol="0">
              <a:spAutoFit/>
            </a:bodyPr>
            <a:lstStyle/>
            <a:p>
              <a:pPr algn="ctr"/>
              <a:r>
                <a:rPr lang="en-AU" sz="1400" dirty="0" smtClean="0"/>
                <a:t>2013 to 2016</a:t>
              </a:r>
            </a:p>
            <a:p>
              <a:pPr algn="ctr"/>
              <a:r>
                <a:rPr lang="en-AU" sz="1400" dirty="0" smtClean="0"/>
                <a:t>Mobile Black Spots, NBN &amp; services equality</a:t>
              </a:r>
            </a:p>
            <a:p>
              <a:pPr algn="ctr"/>
              <a:endParaRPr lang="en-AU" sz="1400" dirty="0"/>
            </a:p>
            <a:p>
              <a:pPr algn="ctr"/>
              <a:r>
                <a:rPr lang="en-AU" sz="1200" dirty="0" smtClean="0"/>
                <a:t>RMCP Phase 2 – 22 new mobile sites in towns across the State, in partnership with Telstra - </a:t>
              </a:r>
              <a:r>
                <a:rPr lang="en-AU" sz="1200" b="1" dirty="0" smtClean="0">
                  <a:effectLst>
                    <a:outerShdw blurRad="38100" dist="38100" dir="2700000" algn="tl">
                      <a:srgbClr val="000000">
                        <a:alpha val="43137"/>
                      </a:srgbClr>
                    </a:outerShdw>
                  </a:effectLst>
                </a:rPr>
                <a:t>$10 million</a:t>
              </a:r>
            </a:p>
            <a:p>
              <a:pPr algn="ctr"/>
              <a:endParaRPr lang="en-AU" sz="1200" dirty="0"/>
            </a:p>
            <a:p>
              <a:pPr algn="ctr"/>
              <a:r>
                <a:rPr lang="en-AU" sz="1200" dirty="0" smtClean="0"/>
                <a:t>RTP stage 1 – 130 mobile sites across the State in partnership with Commonwealth MBSP, Telstra and Vodafone - </a:t>
              </a:r>
              <a:r>
                <a:rPr lang="en-AU" sz="1200" b="1" dirty="0" smtClean="0">
                  <a:effectLst>
                    <a:outerShdw blurRad="38100" dist="38100" dir="2700000" algn="tl">
                      <a:srgbClr val="000000">
                        <a:alpha val="43137"/>
                      </a:srgbClr>
                    </a:outerShdw>
                  </a:effectLst>
                </a:rPr>
                <a:t>$32 million</a:t>
              </a:r>
            </a:p>
            <a:p>
              <a:pPr algn="ctr"/>
              <a:endParaRPr lang="en-AU" sz="1200" dirty="0"/>
            </a:p>
            <a:p>
              <a:pPr algn="ctr"/>
              <a:r>
                <a:rPr lang="en-AU" sz="1200" dirty="0" smtClean="0"/>
                <a:t>9 Regional Blueprints include a focus on Digital &amp; Communications</a:t>
              </a:r>
              <a:endParaRPr lang="en-AU" sz="1200" dirty="0"/>
            </a:p>
          </p:txBody>
        </p:sp>
      </p:grpSp>
      <p:grpSp>
        <p:nvGrpSpPr>
          <p:cNvPr id="12" name="Group 11"/>
          <p:cNvGrpSpPr/>
          <p:nvPr/>
        </p:nvGrpSpPr>
        <p:grpSpPr>
          <a:xfrm>
            <a:off x="6490609" y="1771650"/>
            <a:ext cx="2530929" cy="4514850"/>
            <a:chOff x="1183821" y="1771650"/>
            <a:chExt cx="2530929" cy="4514850"/>
          </a:xfrm>
        </p:grpSpPr>
        <p:sp>
          <p:nvSpPr>
            <p:cNvPr id="13" name="Rectangle 12"/>
            <p:cNvSpPr/>
            <p:nvPr/>
          </p:nvSpPr>
          <p:spPr>
            <a:xfrm>
              <a:off x="1183821" y="1771650"/>
              <a:ext cx="2530929" cy="451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1306286" y="1877786"/>
              <a:ext cx="2318657" cy="3754874"/>
            </a:xfrm>
            <a:prstGeom prst="rect">
              <a:avLst/>
            </a:prstGeom>
            <a:noFill/>
          </p:spPr>
          <p:txBody>
            <a:bodyPr wrap="square" rtlCol="0">
              <a:spAutoFit/>
            </a:bodyPr>
            <a:lstStyle/>
            <a:p>
              <a:pPr algn="ctr"/>
              <a:r>
                <a:rPr lang="en-AU" sz="1400" dirty="0" smtClean="0"/>
                <a:t>2015 to 2018</a:t>
              </a:r>
            </a:p>
            <a:p>
              <a:pPr algn="ctr"/>
              <a:r>
                <a:rPr lang="en-AU" sz="1400" dirty="0" smtClean="0"/>
                <a:t>Digital Disruption &amp; regional services delivery</a:t>
              </a:r>
            </a:p>
            <a:p>
              <a:pPr algn="ctr"/>
              <a:endParaRPr lang="en-AU" sz="1400" dirty="0"/>
            </a:p>
            <a:p>
              <a:pPr algn="ctr"/>
              <a:r>
                <a:rPr lang="en-AU" sz="1200" dirty="0"/>
                <a:t>RTP stage </a:t>
              </a:r>
              <a:r>
                <a:rPr lang="en-AU" sz="1200" dirty="0" smtClean="0"/>
                <a:t>2 </a:t>
              </a:r>
              <a:r>
                <a:rPr lang="en-AU" sz="1200" dirty="0"/>
                <a:t>– </a:t>
              </a:r>
              <a:r>
                <a:rPr lang="en-AU" sz="1200" dirty="0" smtClean="0"/>
                <a:t>78 </a:t>
              </a:r>
              <a:r>
                <a:rPr lang="en-AU" sz="1200" dirty="0"/>
                <a:t>mobile sites across the State in partnership with Commonwealth MBSP, Telstra </a:t>
              </a:r>
              <a:r>
                <a:rPr lang="en-AU" sz="1200" dirty="0" smtClean="0"/>
                <a:t>and Optus </a:t>
              </a:r>
              <a:r>
                <a:rPr lang="en-AU" sz="1200" dirty="0"/>
                <a:t>- </a:t>
              </a:r>
              <a:r>
                <a:rPr lang="en-AU" sz="1200" b="1" dirty="0" smtClean="0">
                  <a:effectLst>
                    <a:outerShdw blurRad="38100" dist="38100" dir="2700000" algn="tl">
                      <a:srgbClr val="000000">
                        <a:alpha val="43137"/>
                      </a:srgbClr>
                    </a:outerShdw>
                  </a:effectLst>
                </a:rPr>
                <a:t>$21.8 million</a:t>
              </a:r>
            </a:p>
            <a:p>
              <a:pPr algn="ctr"/>
              <a:endParaRPr lang="en-AU" sz="1400" dirty="0"/>
            </a:p>
            <a:p>
              <a:pPr algn="ctr"/>
              <a:r>
                <a:rPr lang="en-AU" sz="1200" dirty="0"/>
                <a:t>WA State Agricultural Telecommunications Infrastructure Improvement Fund </a:t>
              </a:r>
              <a:r>
                <a:rPr lang="en-AU" sz="1200" dirty="0" smtClean="0"/>
                <a:t>- </a:t>
              </a:r>
              <a:r>
                <a:rPr lang="en-AU" sz="1200" b="1" dirty="0" smtClean="0">
                  <a:effectLst>
                    <a:outerShdw blurRad="38100" dist="38100" dir="2700000" algn="tl">
                      <a:srgbClr val="000000">
                        <a:alpha val="43137"/>
                      </a:srgbClr>
                    </a:outerShdw>
                  </a:effectLst>
                </a:rPr>
                <a:t>$22 million</a:t>
              </a:r>
              <a:r>
                <a:rPr lang="en-AU" sz="1200" dirty="0" smtClean="0"/>
                <a:t> – Yet to commence</a:t>
              </a:r>
            </a:p>
            <a:p>
              <a:pPr algn="ctr"/>
              <a:endParaRPr lang="en-AU" sz="1200" dirty="0"/>
            </a:p>
            <a:p>
              <a:pPr algn="ctr"/>
              <a:r>
                <a:rPr lang="en-AU" sz="1200" dirty="0" smtClean="0"/>
                <a:t>WA Regional Telecommunications Plan 2018 to 2020???</a:t>
              </a:r>
            </a:p>
            <a:p>
              <a:pPr algn="ctr"/>
              <a:endParaRPr lang="en-AU" sz="1200" dirty="0"/>
            </a:p>
            <a:p>
              <a:pPr algn="ctr"/>
              <a:r>
                <a:rPr lang="en-AU" sz="1200" dirty="0"/>
                <a:t>Premier's Fellow in Agriculture and </a:t>
              </a:r>
              <a:r>
                <a:rPr lang="en-AU" sz="1200" dirty="0" smtClean="0"/>
                <a:t>Food – Simon Cook</a:t>
              </a:r>
              <a:endParaRPr lang="en-AU" sz="1400" dirty="0"/>
            </a:p>
          </p:txBody>
        </p:sp>
      </p:grpSp>
      <p:grpSp>
        <p:nvGrpSpPr>
          <p:cNvPr id="15" name="Group 14"/>
          <p:cNvGrpSpPr/>
          <p:nvPr/>
        </p:nvGrpSpPr>
        <p:grpSpPr>
          <a:xfrm>
            <a:off x="9131757" y="1771650"/>
            <a:ext cx="2530929" cy="4514850"/>
            <a:chOff x="1183821" y="1771650"/>
            <a:chExt cx="2530929" cy="4514850"/>
          </a:xfrm>
        </p:grpSpPr>
        <p:sp>
          <p:nvSpPr>
            <p:cNvPr id="16" name="Rectangle 15"/>
            <p:cNvSpPr/>
            <p:nvPr/>
          </p:nvSpPr>
          <p:spPr>
            <a:xfrm>
              <a:off x="1183821" y="1771650"/>
              <a:ext cx="2530929" cy="451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1306286" y="1877786"/>
              <a:ext cx="2318657" cy="3724096"/>
            </a:xfrm>
            <a:prstGeom prst="rect">
              <a:avLst/>
            </a:prstGeom>
            <a:noFill/>
          </p:spPr>
          <p:txBody>
            <a:bodyPr wrap="square" rtlCol="0">
              <a:spAutoFit/>
            </a:bodyPr>
            <a:lstStyle/>
            <a:p>
              <a:pPr algn="ctr"/>
              <a:r>
                <a:rPr lang="en-AU" sz="1400" dirty="0" smtClean="0"/>
                <a:t>2017 to 2020</a:t>
              </a:r>
            </a:p>
            <a:p>
              <a:pPr algn="ctr"/>
              <a:r>
                <a:rPr lang="en-AU" sz="1400" dirty="0" smtClean="0"/>
                <a:t>State-wide Improvement Plan and Roadmap</a:t>
              </a:r>
            </a:p>
            <a:p>
              <a:pPr algn="ctr"/>
              <a:endParaRPr lang="en-AU" sz="1400" dirty="0"/>
            </a:p>
            <a:p>
              <a:pPr algn="ctr"/>
              <a:r>
                <a:rPr lang="en-AU" sz="1200" dirty="0" smtClean="0"/>
                <a:t>Deliver on Regional Blueprints</a:t>
              </a:r>
            </a:p>
            <a:p>
              <a:pPr algn="ctr"/>
              <a:endParaRPr lang="en-AU" sz="1200" dirty="0"/>
            </a:p>
            <a:p>
              <a:pPr algn="ctr"/>
              <a:r>
                <a:rPr lang="en-AU" sz="1200" dirty="0" smtClean="0"/>
                <a:t>Address NBN deficiencies</a:t>
              </a:r>
            </a:p>
            <a:p>
              <a:pPr algn="ctr"/>
              <a:endParaRPr lang="en-AU" sz="1200" dirty="0"/>
            </a:p>
            <a:p>
              <a:pPr algn="ctr"/>
              <a:r>
                <a:rPr lang="en-AU" sz="1200" dirty="0" smtClean="0"/>
                <a:t>Fit for Purpose technology to support Smart Industry</a:t>
              </a:r>
            </a:p>
            <a:p>
              <a:pPr algn="ctr"/>
              <a:endParaRPr lang="en-AU" sz="1200" dirty="0"/>
            </a:p>
            <a:p>
              <a:pPr algn="ctr"/>
              <a:r>
                <a:rPr lang="en-AU" sz="1200" dirty="0" smtClean="0"/>
                <a:t>Public Services Innovation and Regional Delivery</a:t>
              </a:r>
            </a:p>
            <a:p>
              <a:pPr algn="ctr"/>
              <a:endParaRPr lang="en-AU" sz="1200" dirty="0"/>
            </a:p>
            <a:p>
              <a:pPr algn="ctr"/>
              <a:r>
                <a:rPr lang="en-AU" sz="1200" dirty="0" smtClean="0"/>
                <a:t>Leverage investment to date</a:t>
              </a:r>
            </a:p>
            <a:p>
              <a:pPr algn="ctr"/>
              <a:endParaRPr lang="en-AU" sz="1200" dirty="0"/>
            </a:p>
            <a:p>
              <a:pPr algn="ctr"/>
              <a:r>
                <a:rPr lang="en-AU" sz="1200" dirty="0" smtClean="0"/>
                <a:t>Better access &amp; affordability</a:t>
              </a:r>
            </a:p>
            <a:p>
              <a:pPr algn="ctr"/>
              <a:endParaRPr lang="en-AU" sz="1200" dirty="0"/>
            </a:p>
            <a:p>
              <a:pPr algn="ctr"/>
              <a:r>
                <a:rPr lang="en-AU" sz="1200" dirty="0" smtClean="0"/>
                <a:t>Competition &amp; Coverage </a:t>
              </a:r>
              <a:endParaRPr lang="en-AU" sz="1200" dirty="0"/>
            </a:p>
          </p:txBody>
        </p:sp>
      </p:grpSp>
    </p:spTree>
    <p:extLst>
      <p:ext uri="{BB962C8B-B14F-4D97-AF65-F5344CB8AC3E}">
        <p14:creationId xmlns:p14="http://schemas.microsoft.com/office/powerpoint/2010/main" val="210843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Success so far</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367" y="1690688"/>
            <a:ext cx="3555903" cy="49999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886" y="1690688"/>
            <a:ext cx="3673930" cy="5023777"/>
          </a:xfrm>
          <a:prstGeom prst="rect">
            <a:avLst/>
          </a:prstGeom>
        </p:spPr>
      </p:pic>
    </p:spTree>
    <p:extLst>
      <p:ext uri="{BB962C8B-B14F-4D97-AF65-F5344CB8AC3E}">
        <p14:creationId xmlns:p14="http://schemas.microsoft.com/office/powerpoint/2010/main" val="135424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3631750"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The NBN &amp; Mobile Blackspots conundrum</a:t>
              </a:r>
              <a:endParaRPr lang="en-US" sz="3600" dirty="0"/>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57" y="2189206"/>
            <a:ext cx="8010525" cy="3962400"/>
          </a:xfrm>
          <a:prstGeom prst="rect">
            <a:avLst/>
          </a:prstGeom>
        </p:spPr>
      </p:pic>
      <p:sp>
        <p:nvSpPr>
          <p:cNvPr id="8" name="TextBox 7"/>
          <p:cNvSpPr txBox="1"/>
          <p:nvPr/>
        </p:nvSpPr>
        <p:spPr>
          <a:xfrm>
            <a:off x="8765059" y="3016244"/>
            <a:ext cx="2924433" cy="2308324"/>
          </a:xfrm>
          <a:prstGeom prst="rect">
            <a:avLst/>
          </a:prstGeom>
          <a:noFill/>
        </p:spPr>
        <p:txBody>
          <a:bodyPr wrap="square" rtlCol="0">
            <a:spAutoFit/>
          </a:bodyPr>
          <a:lstStyle/>
          <a:p>
            <a:pPr algn="ctr"/>
            <a:r>
              <a:rPr lang="en-US" sz="1200" dirty="0" smtClean="0"/>
              <a:t>WA RMCP Sites</a:t>
            </a:r>
          </a:p>
          <a:p>
            <a:pPr algn="ctr"/>
            <a:r>
              <a:rPr lang="en-US" sz="1200" dirty="0" err="1" smtClean="0"/>
              <a:t>Wickepin</a:t>
            </a:r>
            <a:r>
              <a:rPr lang="en-US" sz="1200" dirty="0" smtClean="0"/>
              <a:t> - 2014</a:t>
            </a:r>
          </a:p>
          <a:p>
            <a:pPr algn="ctr"/>
            <a:r>
              <a:rPr lang="en-US" sz="1200" dirty="0" smtClean="0"/>
              <a:t>East </a:t>
            </a:r>
            <a:r>
              <a:rPr lang="en-US" sz="1200" dirty="0" err="1" smtClean="0"/>
              <a:t>Wickepin</a:t>
            </a:r>
            <a:r>
              <a:rPr lang="en-US" sz="1200" dirty="0" smtClean="0"/>
              <a:t> - 2016</a:t>
            </a:r>
          </a:p>
          <a:p>
            <a:pPr algn="ctr"/>
            <a:endParaRPr lang="en-US" sz="1200" dirty="0"/>
          </a:p>
          <a:p>
            <a:pPr algn="ctr"/>
            <a:endParaRPr lang="en-US" sz="1200" dirty="0" smtClean="0"/>
          </a:p>
          <a:p>
            <a:pPr algn="ctr"/>
            <a:endParaRPr lang="en-US" sz="1200" dirty="0"/>
          </a:p>
          <a:p>
            <a:pPr algn="ctr"/>
            <a:endParaRPr lang="en-US" sz="1200" dirty="0" smtClean="0"/>
          </a:p>
          <a:p>
            <a:pPr algn="ctr"/>
            <a:endParaRPr lang="en-US" sz="1200" dirty="0"/>
          </a:p>
          <a:p>
            <a:pPr algn="ctr"/>
            <a:r>
              <a:rPr lang="en-US" sz="1200" dirty="0" smtClean="0"/>
              <a:t>MBSP Sites</a:t>
            </a:r>
          </a:p>
          <a:p>
            <a:pPr algn="ctr"/>
            <a:r>
              <a:rPr lang="en-US" sz="1200" dirty="0" err="1" smtClean="0"/>
              <a:t>Yealering</a:t>
            </a:r>
            <a:r>
              <a:rPr lang="en-US" sz="1200" dirty="0" smtClean="0"/>
              <a:t>: MBSP-WA-130</a:t>
            </a:r>
          </a:p>
          <a:p>
            <a:pPr algn="ctr"/>
            <a:r>
              <a:rPr lang="en-US" sz="1200" dirty="0" err="1" smtClean="0"/>
              <a:t>Tincurrin</a:t>
            </a:r>
            <a:r>
              <a:rPr lang="en-US" sz="1200" dirty="0" smtClean="0"/>
              <a:t>: MBSP-WA-066</a:t>
            </a:r>
          </a:p>
          <a:p>
            <a:pPr algn="ctr"/>
            <a:r>
              <a:rPr lang="en-US" sz="1200" dirty="0" err="1" smtClean="0"/>
              <a:t>Kulin</a:t>
            </a:r>
            <a:r>
              <a:rPr lang="en-US" sz="1200" dirty="0" smtClean="0"/>
              <a:t> West: MBSP-030</a:t>
            </a:r>
            <a:endParaRPr lang="en-AU" sz="1200" dirty="0"/>
          </a:p>
        </p:txBody>
      </p:sp>
      <p:cxnSp>
        <p:nvCxnSpPr>
          <p:cNvPr id="10" name="Straight Arrow Connector 9"/>
          <p:cNvCxnSpPr/>
          <p:nvPr/>
        </p:nvCxnSpPr>
        <p:spPr>
          <a:xfrm flipH="1">
            <a:off x="3863546" y="3361038"/>
            <a:ext cx="5766486" cy="576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86400" y="3566984"/>
            <a:ext cx="4085968" cy="832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662616" y="2359112"/>
            <a:ext cx="4769708" cy="2435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02659" y="5025081"/>
            <a:ext cx="4662617" cy="12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529384" y="2899719"/>
            <a:ext cx="2042984" cy="2295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58113" y="2359112"/>
            <a:ext cx="104503" cy="103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7424881" y="2786179"/>
            <a:ext cx="104503" cy="103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3811294" y="3931105"/>
            <a:ext cx="104503" cy="103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5381897" y="4370502"/>
            <a:ext cx="104503" cy="103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4698156" y="5102339"/>
            <a:ext cx="104503" cy="103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074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4256749"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NBN Satellite vs Mobile Broadband: WA Baselines</a:t>
              </a:r>
              <a:endParaRPr lang="en-US" sz="3600" dirty="0"/>
            </a:p>
          </p:txBody>
        </p:sp>
      </p:grpSp>
      <p:graphicFrame>
        <p:nvGraphicFramePr>
          <p:cNvPr id="21" name="Table 20"/>
          <p:cNvGraphicFramePr>
            <a:graphicFrameLocks noGrp="1"/>
          </p:cNvGraphicFramePr>
          <p:nvPr>
            <p:extLst>
              <p:ext uri="{D42A27DB-BD31-4B8C-83A1-F6EECF244321}">
                <p14:modId xmlns:p14="http://schemas.microsoft.com/office/powerpoint/2010/main" val="2994298946"/>
              </p:ext>
            </p:extLst>
          </p:nvPr>
        </p:nvGraphicFramePr>
        <p:xfrm>
          <a:off x="321250" y="2150098"/>
          <a:ext cx="4798901" cy="731520"/>
        </p:xfrm>
        <a:graphic>
          <a:graphicData uri="http://schemas.openxmlformats.org/drawingml/2006/table">
            <a:tbl>
              <a:tblPr firstRow="1" bandRow="1">
                <a:tableStyleId>{5C22544A-7EE6-4342-B048-85BDC9FD1C3A}</a:tableStyleId>
              </a:tblPr>
              <a:tblGrid>
                <a:gridCol w="1013976"/>
                <a:gridCol w="876474"/>
                <a:gridCol w="936104"/>
                <a:gridCol w="1105562"/>
                <a:gridCol w="866785"/>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0%</a:t>
                      </a:r>
                      <a:endParaRPr lang="en-AU" sz="1000" dirty="0"/>
                    </a:p>
                  </a:txBody>
                  <a:tcPr/>
                </a:tc>
                <a:tc>
                  <a:txBody>
                    <a:bodyPr/>
                    <a:lstStyle/>
                    <a:p>
                      <a:r>
                        <a:rPr lang="en-US" sz="1000" dirty="0" smtClean="0"/>
                        <a:t>10%</a:t>
                      </a:r>
                      <a:endParaRPr lang="en-AU" sz="1000" dirty="0"/>
                    </a:p>
                  </a:txBody>
                  <a:tcPr/>
                </a:tc>
                <a:tc>
                  <a:txBody>
                    <a:bodyPr/>
                    <a:lstStyle/>
                    <a:p>
                      <a:r>
                        <a:rPr lang="en-US" sz="1000" dirty="0" smtClean="0"/>
                        <a:t>50%</a:t>
                      </a:r>
                      <a:endParaRPr lang="en-AU" sz="1000" dirty="0"/>
                    </a:p>
                  </a:txBody>
                  <a:tcPr/>
                </a:tc>
                <a:tc>
                  <a:txBody>
                    <a:bodyPr/>
                    <a:lstStyle/>
                    <a:p>
                      <a:r>
                        <a:rPr lang="en-US" sz="1000" dirty="0" smtClean="0"/>
                        <a:t>40%</a:t>
                      </a:r>
                      <a:endParaRPr lang="en-AU" sz="1000" dirty="0"/>
                    </a:p>
                  </a:txBody>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54003064"/>
              </p:ext>
            </p:extLst>
          </p:nvPr>
        </p:nvGraphicFramePr>
        <p:xfrm>
          <a:off x="321249" y="3386416"/>
          <a:ext cx="4798901" cy="731520"/>
        </p:xfrm>
        <a:graphic>
          <a:graphicData uri="http://schemas.openxmlformats.org/drawingml/2006/table">
            <a:tbl>
              <a:tblPr firstRow="1" bandRow="1">
                <a:tableStyleId>{5C22544A-7EE6-4342-B048-85BDC9FD1C3A}</a:tableStyleId>
              </a:tblPr>
              <a:tblGrid>
                <a:gridCol w="1013976"/>
                <a:gridCol w="876474"/>
                <a:gridCol w="936104"/>
                <a:gridCol w="1080120"/>
                <a:gridCol w="892227"/>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18%</a:t>
                      </a:r>
                      <a:endParaRPr lang="en-AU" sz="1000" dirty="0"/>
                    </a:p>
                  </a:txBody>
                  <a:tcPr/>
                </a:tc>
                <a:tc>
                  <a:txBody>
                    <a:bodyPr/>
                    <a:lstStyle/>
                    <a:p>
                      <a:r>
                        <a:rPr lang="en-US" sz="1000" dirty="0" smtClean="0"/>
                        <a:t>36%</a:t>
                      </a:r>
                      <a:endParaRPr lang="en-AU" sz="1000" dirty="0"/>
                    </a:p>
                  </a:txBody>
                  <a:tcPr/>
                </a:tc>
                <a:tc>
                  <a:txBody>
                    <a:bodyPr/>
                    <a:lstStyle/>
                    <a:p>
                      <a:r>
                        <a:rPr lang="en-US" sz="1000" dirty="0" smtClean="0"/>
                        <a:t>37%</a:t>
                      </a:r>
                      <a:endParaRPr lang="en-AU" sz="1000" dirty="0"/>
                    </a:p>
                  </a:txBody>
                  <a:tcPr/>
                </a:tc>
                <a:tc>
                  <a:txBody>
                    <a:bodyPr/>
                    <a:lstStyle/>
                    <a:p>
                      <a:r>
                        <a:rPr lang="en-US" sz="1000" dirty="0" smtClean="0"/>
                        <a:t>9%</a:t>
                      </a:r>
                      <a:endParaRPr lang="en-AU" sz="1000" dirty="0"/>
                    </a:p>
                  </a:txBody>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520744483"/>
              </p:ext>
            </p:extLst>
          </p:nvPr>
        </p:nvGraphicFramePr>
        <p:xfrm>
          <a:off x="321248" y="4443156"/>
          <a:ext cx="4798901" cy="731520"/>
        </p:xfrm>
        <a:graphic>
          <a:graphicData uri="http://schemas.openxmlformats.org/drawingml/2006/table">
            <a:tbl>
              <a:tblPr firstRow="1" bandRow="1">
                <a:tableStyleId>{5C22544A-7EE6-4342-B048-85BDC9FD1C3A}</a:tableStyleId>
              </a:tblPr>
              <a:tblGrid>
                <a:gridCol w="1013976"/>
                <a:gridCol w="876474"/>
                <a:gridCol w="936104"/>
                <a:gridCol w="1080120"/>
                <a:gridCol w="892227"/>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27%</a:t>
                      </a:r>
                      <a:endParaRPr lang="en-AU" sz="1000" dirty="0"/>
                    </a:p>
                  </a:txBody>
                  <a:tcPr/>
                </a:tc>
                <a:tc>
                  <a:txBody>
                    <a:bodyPr/>
                    <a:lstStyle/>
                    <a:p>
                      <a:r>
                        <a:rPr lang="en-US" sz="1000" dirty="0" smtClean="0"/>
                        <a:t>20%</a:t>
                      </a:r>
                      <a:endParaRPr lang="en-AU" sz="1000" dirty="0"/>
                    </a:p>
                  </a:txBody>
                  <a:tcPr/>
                </a:tc>
                <a:tc>
                  <a:txBody>
                    <a:bodyPr/>
                    <a:lstStyle/>
                    <a:p>
                      <a:r>
                        <a:rPr lang="en-US" sz="1000" dirty="0" smtClean="0"/>
                        <a:t>27%</a:t>
                      </a:r>
                      <a:endParaRPr lang="en-AU" sz="1000" dirty="0"/>
                    </a:p>
                  </a:txBody>
                  <a:tcPr/>
                </a:tc>
                <a:tc>
                  <a:txBody>
                    <a:bodyPr/>
                    <a:lstStyle/>
                    <a:p>
                      <a:r>
                        <a:rPr lang="en-US" sz="1000" dirty="0" smtClean="0"/>
                        <a:t>26%</a:t>
                      </a:r>
                      <a:endParaRPr lang="en-AU" sz="10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786460665"/>
              </p:ext>
            </p:extLst>
          </p:nvPr>
        </p:nvGraphicFramePr>
        <p:xfrm>
          <a:off x="321248" y="5499896"/>
          <a:ext cx="4798901" cy="731520"/>
        </p:xfrm>
        <a:graphic>
          <a:graphicData uri="http://schemas.openxmlformats.org/drawingml/2006/table">
            <a:tbl>
              <a:tblPr firstRow="1" bandRow="1">
                <a:tableStyleId>{5C22544A-7EE6-4342-B048-85BDC9FD1C3A}</a:tableStyleId>
              </a:tblPr>
              <a:tblGrid>
                <a:gridCol w="1013976"/>
                <a:gridCol w="876474"/>
                <a:gridCol w="936104"/>
                <a:gridCol w="1080120"/>
                <a:gridCol w="892227"/>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c>
                  <a:txBody>
                    <a:bodyPr/>
                    <a:lstStyle/>
                    <a:p>
                      <a:r>
                        <a:rPr lang="en-US" sz="1000" dirty="0" smtClean="0"/>
                        <a:t>DNM</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8%</a:t>
                      </a:r>
                      <a:endParaRPr lang="en-AU" sz="1000" dirty="0"/>
                    </a:p>
                  </a:txBody>
                  <a:tcPr/>
                </a:tc>
                <a:tc>
                  <a:txBody>
                    <a:bodyPr/>
                    <a:lstStyle/>
                    <a:p>
                      <a:r>
                        <a:rPr lang="en-US" sz="1000" dirty="0" smtClean="0"/>
                        <a:t>42%</a:t>
                      </a:r>
                      <a:endParaRPr lang="en-AU" sz="1000" dirty="0"/>
                    </a:p>
                  </a:txBody>
                  <a:tcPr/>
                </a:tc>
                <a:tc>
                  <a:txBody>
                    <a:bodyPr/>
                    <a:lstStyle/>
                    <a:p>
                      <a:r>
                        <a:rPr lang="en-US" sz="1000" dirty="0" smtClean="0"/>
                        <a:t>33%</a:t>
                      </a:r>
                      <a:endParaRPr lang="en-AU" sz="1000" dirty="0"/>
                    </a:p>
                  </a:txBody>
                  <a:tcPr/>
                </a:tc>
                <a:tc>
                  <a:txBody>
                    <a:bodyPr/>
                    <a:lstStyle/>
                    <a:p>
                      <a:r>
                        <a:rPr lang="en-US" sz="1000" dirty="0" smtClean="0"/>
                        <a:t>16%</a:t>
                      </a:r>
                      <a:endParaRPr lang="en-AU" sz="1000" dirty="0"/>
                    </a:p>
                  </a:txBody>
                  <a:tcPr/>
                </a:tc>
              </a:tr>
            </a:tbl>
          </a:graphicData>
        </a:graphic>
      </p:graphicFrame>
      <p:sp>
        <p:nvSpPr>
          <p:cNvPr id="2" name="TextBox 1"/>
          <p:cNvSpPr txBox="1"/>
          <p:nvPr/>
        </p:nvSpPr>
        <p:spPr>
          <a:xfrm>
            <a:off x="1624693" y="1820636"/>
            <a:ext cx="2155371" cy="276999"/>
          </a:xfrm>
          <a:prstGeom prst="rect">
            <a:avLst/>
          </a:prstGeom>
          <a:noFill/>
        </p:spPr>
        <p:txBody>
          <a:bodyPr wrap="square" rtlCol="0">
            <a:spAutoFit/>
          </a:bodyPr>
          <a:lstStyle/>
          <a:p>
            <a:pPr algn="ctr"/>
            <a:r>
              <a:rPr lang="en-AU" sz="1200" dirty="0" smtClean="0"/>
              <a:t>Cranbrook West</a:t>
            </a:r>
            <a:endParaRPr lang="en-AU" sz="1200" dirty="0"/>
          </a:p>
        </p:txBody>
      </p:sp>
      <p:sp>
        <p:nvSpPr>
          <p:cNvPr id="29" name="TextBox 28"/>
          <p:cNvSpPr txBox="1"/>
          <p:nvPr/>
        </p:nvSpPr>
        <p:spPr>
          <a:xfrm>
            <a:off x="1624692" y="3068338"/>
            <a:ext cx="2155371" cy="276999"/>
          </a:xfrm>
          <a:prstGeom prst="rect">
            <a:avLst/>
          </a:prstGeom>
          <a:noFill/>
        </p:spPr>
        <p:txBody>
          <a:bodyPr wrap="square" rtlCol="0">
            <a:spAutoFit/>
          </a:bodyPr>
          <a:lstStyle/>
          <a:p>
            <a:pPr algn="ctr"/>
            <a:r>
              <a:rPr lang="en-AU" sz="1200" dirty="0" smtClean="0"/>
              <a:t>Nyabing</a:t>
            </a:r>
            <a:endParaRPr lang="en-AU" sz="1200" dirty="0"/>
          </a:p>
        </p:txBody>
      </p:sp>
      <p:sp>
        <p:nvSpPr>
          <p:cNvPr id="30" name="TextBox 29"/>
          <p:cNvSpPr txBox="1"/>
          <p:nvPr/>
        </p:nvSpPr>
        <p:spPr>
          <a:xfrm>
            <a:off x="1624691" y="4170621"/>
            <a:ext cx="2155371" cy="276999"/>
          </a:xfrm>
          <a:prstGeom prst="rect">
            <a:avLst/>
          </a:prstGeom>
          <a:noFill/>
        </p:spPr>
        <p:txBody>
          <a:bodyPr wrap="square" rtlCol="0">
            <a:spAutoFit/>
          </a:bodyPr>
          <a:lstStyle/>
          <a:p>
            <a:pPr algn="ctr"/>
            <a:r>
              <a:rPr lang="en-AU" sz="1200" dirty="0" smtClean="0"/>
              <a:t>Wickepin</a:t>
            </a:r>
            <a:endParaRPr lang="en-AU" sz="1200" dirty="0"/>
          </a:p>
        </p:txBody>
      </p:sp>
      <p:sp>
        <p:nvSpPr>
          <p:cNvPr id="31" name="TextBox 30"/>
          <p:cNvSpPr txBox="1"/>
          <p:nvPr/>
        </p:nvSpPr>
        <p:spPr>
          <a:xfrm>
            <a:off x="1624690" y="5186247"/>
            <a:ext cx="2155371" cy="276999"/>
          </a:xfrm>
          <a:prstGeom prst="rect">
            <a:avLst/>
          </a:prstGeom>
          <a:noFill/>
        </p:spPr>
        <p:txBody>
          <a:bodyPr wrap="square" rtlCol="0">
            <a:spAutoFit/>
          </a:bodyPr>
          <a:lstStyle/>
          <a:p>
            <a:pPr algn="ctr"/>
            <a:r>
              <a:rPr lang="en-AU" sz="1200" dirty="0"/>
              <a:t>Y</a:t>
            </a:r>
            <a:r>
              <a:rPr lang="en-AU" sz="1200" dirty="0" smtClean="0"/>
              <a:t>erecoin</a:t>
            </a:r>
            <a:endParaRPr lang="en-AU" sz="1200" dirty="0"/>
          </a:p>
        </p:txBody>
      </p:sp>
      <p:graphicFrame>
        <p:nvGraphicFramePr>
          <p:cNvPr id="32" name="Table 31"/>
          <p:cNvGraphicFramePr>
            <a:graphicFrameLocks noGrp="1"/>
          </p:cNvGraphicFramePr>
          <p:nvPr>
            <p:extLst>
              <p:ext uri="{D42A27DB-BD31-4B8C-83A1-F6EECF244321}">
                <p14:modId xmlns:p14="http://schemas.microsoft.com/office/powerpoint/2010/main" val="2232611991"/>
              </p:ext>
            </p:extLst>
          </p:nvPr>
        </p:nvGraphicFramePr>
        <p:xfrm>
          <a:off x="6058029" y="2155546"/>
          <a:ext cx="4798901" cy="731520"/>
        </p:xfrm>
        <a:graphic>
          <a:graphicData uri="http://schemas.openxmlformats.org/drawingml/2006/table">
            <a:tbl>
              <a:tblPr firstRow="1" bandRow="1">
                <a:tableStyleId>{5C22544A-7EE6-4342-B048-85BDC9FD1C3A}</a:tableStyleId>
              </a:tblPr>
              <a:tblGrid>
                <a:gridCol w="1013976"/>
                <a:gridCol w="876474"/>
                <a:gridCol w="936104"/>
                <a:gridCol w="1105562"/>
                <a:gridCol w="866785"/>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AU" sz="1000" dirty="0" smtClean="0"/>
                        <a:t>18%</a:t>
                      </a:r>
                      <a:endParaRPr lang="en-AU" sz="1000" dirty="0"/>
                    </a:p>
                  </a:txBody>
                  <a:tcPr/>
                </a:tc>
                <a:tc>
                  <a:txBody>
                    <a:bodyPr/>
                    <a:lstStyle/>
                    <a:p>
                      <a:r>
                        <a:rPr lang="en-US" sz="1000" dirty="0" smtClean="0"/>
                        <a:t>44%</a:t>
                      </a:r>
                      <a:endParaRPr lang="en-AU" sz="1000" dirty="0"/>
                    </a:p>
                  </a:txBody>
                  <a:tcPr/>
                </a:tc>
                <a:tc>
                  <a:txBody>
                    <a:bodyPr/>
                    <a:lstStyle/>
                    <a:p>
                      <a:r>
                        <a:rPr lang="en-US" sz="1000" dirty="0" smtClean="0"/>
                        <a:t>38%</a:t>
                      </a:r>
                      <a:endParaRPr lang="en-AU" sz="1000" dirty="0"/>
                    </a:p>
                  </a:txBody>
                  <a:tcPr/>
                </a:tc>
                <a:tc>
                  <a:txBody>
                    <a:bodyPr/>
                    <a:lstStyle/>
                    <a:p>
                      <a:r>
                        <a:rPr lang="en-US" sz="1000" dirty="0" smtClean="0"/>
                        <a:t>0%</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0%</a:t>
                      </a:r>
                      <a:endParaRPr lang="en-AU" sz="1000" dirty="0"/>
                    </a:p>
                  </a:txBody>
                  <a:tcPr/>
                </a:tc>
                <a:tc>
                  <a:txBody>
                    <a:bodyPr/>
                    <a:lstStyle/>
                    <a:p>
                      <a:r>
                        <a:rPr lang="en-US" sz="1000" dirty="0" smtClean="0"/>
                        <a:t>14%</a:t>
                      </a:r>
                      <a:endParaRPr lang="en-AU" sz="1000" dirty="0"/>
                    </a:p>
                  </a:txBody>
                  <a:tcPr/>
                </a:tc>
                <a:tc>
                  <a:txBody>
                    <a:bodyPr/>
                    <a:lstStyle/>
                    <a:p>
                      <a:r>
                        <a:rPr lang="en-US" sz="1000" dirty="0" smtClean="0"/>
                        <a:t>14%</a:t>
                      </a:r>
                      <a:endParaRPr lang="en-AU" sz="1000" dirty="0"/>
                    </a:p>
                  </a:txBody>
                  <a:tcPr/>
                </a:tc>
                <a:tc>
                  <a:txBody>
                    <a:bodyPr/>
                    <a:lstStyle/>
                    <a:p>
                      <a:r>
                        <a:rPr lang="en-US" sz="1000" dirty="0" smtClean="0"/>
                        <a:t>62%</a:t>
                      </a:r>
                      <a:endParaRPr lang="en-AU" sz="1000" dirty="0"/>
                    </a:p>
                  </a:txBody>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70156311"/>
              </p:ext>
            </p:extLst>
          </p:nvPr>
        </p:nvGraphicFramePr>
        <p:xfrm>
          <a:off x="6058028" y="3391864"/>
          <a:ext cx="4798901" cy="731520"/>
        </p:xfrm>
        <a:graphic>
          <a:graphicData uri="http://schemas.openxmlformats.org/drawingml/2006/table">
            <a:tbl>
              <a:tblPr firstRow="1" bandRow="1">
                <a:tableStyleId>{5C22544A-7EE6-4342-B048-85BDC9FD1C3A}</a:tableStyleId>
              </a:tblPr>
              <a:tblGrid>
                <a:gridCol w="1013976"/>
                <a:gridCol w="876474"/>
                <a:gridCol w="936104"/>
                <a:gridCol w="1080120"/>
                <a:gridCol w="892227"/>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US" sz="1000" dirty="0" smtClean="0"/>
                        <a:t>0%</a:t>
                      </a:r>
                      <a:endParaRPr lang="en-AU" sz="1000" dirty="0"/>
                    </a:p>
                  </a:txBody>
                  <a:tcPr/>
                </a:tc>
                <a:tc>
                  <a:txBody>
                    <a:bodyPr/>
                    <a:lstStyle/>
                    <a:p>
                      <a:r>
                        <a:rPr lang="en-US" sz="1000" dirty="0" smtClean="0"/>
                        <a:t>14%</a:t>
                      </a:r>
                      <a:endParaRPr lang="en-AU" sz="1000" dirty="0"/>
                    </a:p>
                  </a:txBody>
                  <a:tcPr/>
                </a:tc>
                <a:tc>
                  <a:txBody>
                    <a:bodyPr/>
                    <a:lstStyle/>
                    <a:p>
                      <a:r>
                        <a:rPr lang="en-US" sz="1000" dirty="0" smtClean="0"/>
                        <a:t>86%</a:t>
                      </a:r>
                      <a:endParaRPr lang="en-AU" sz="1000" dirty="0"/>
                    </a:p>
                  </a:txBody>
                  <a:tcPr/>
                </a:tc>
                <a:tc>
                  <a:txBody>
                    <a:bodyPr/>
                    <a:lstStyle/>
                    <a:p>
                      <a:r>
                        <a:rPr lang="en-US" sz="1000" dirty="0" smtClean="0"/>
                        <a:t>0%</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16%</a:t>
                      </a:r>
                      <a:endParaRPr lang="en-AU" sz="1000" dirty="0"/>
                    </a:p>
                  </a:txBody>
                  <a:tcPr/>
                </a:tc>
                <a:tc>
                  <a:txBody>
                    <a:bodyPr/>
                    <a:lstStyle/>
                    <a:p>
                      <a:r>
                        <a:rPr lang="en-US" sz="1000" dirty="0" smtClean="0"/>
                        <a:t>39%</a:t>
                      </a:r>
                      <a:endParaRPr lang="en-AU" sz="1000" dirty="0"/>
                    </a:p>
                  </a:txBody>
                  <a:tcPr/>
                </a:tc>
                <a:tc>
                  <a:txBody>
                    <a:bodyPr/>
                    <a:lstStyle/>
                    <a:p>
                      <a:r>
                        <a:rPr lang="en-US" sz="1000" dirty="0" smtClean="0"/>
                        <a:t>86%</a:t>
                      </a:r>
                      <a:endParaRPr lang="en-AU" sz="1000" dirty="0"/>
                    </a:p>
                  </a:txBody>
                  <a:tcPr/>
                </a:tc>
                <a:tc>
                  <a:txBody>
                    <a:bodyPr/>
                    <a:lstStyle/>
                    <a:p>
                      <a:r>
                        <a:rPr lang="en-US" sz="1000" dirty="0" smtClean="0"/>
                        <a:t>39%</a:t>
                      </a:r>
                      <a:endParaRPr lang="en-AU" sz="1000" dirty="0"/>
                    </a:p>
                  </a:txBody>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495219580"/>
              </p:ext>
            </p:extLst>
          </p:nvPr>
        </p:nvGraphicFramePr>
        <p:xfrm>
          <a:off x="6058027" y="4448604"/>
          <a:ext cx="4798901" cy="731520"/>
        </p:xfrm>
        <a:graphic>
          <a:graphicData uri="http://schemas.openxmlformats.org/drawingml/2006/table">
            <a:tbl>
              <a:tblPr firstRow="1" bandRow="1">
                <a:tableStyleId>{5C22544A-7EE6-4342-B048-85BDC9FD1C3A}</a:tableStyleId>
              </a:tblPr>
              <a:tblGrid>
                <a:gridCol w="1013976"/>
                <a:gridCol w="876474"/>
                <a:gridCol w="936104"/>
                <a:gridCol w="1080120"/>
                <a:gridCol w="892227"/>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US" sz="1000" dirty="0" smtClean="0"/>
                        <a:t>0%</a:t>
                      </a:r>
                      <a:endParaRPr lang="en-AU" sz="1000" dirty="0"/>
                    </a:p>
                  </a:txBody>
                  <a:tcPr/>
                </a:tc>
                <a:tc>
                  <a:txBody>
                    <a:bodyPr/>
                    <a:lstStyle/>
                    <a:p>
                      <a:r>
                        <a:rPr lang="en-US" sz="1000" dirty="0" smtClean="0"/>
                        <a:t>33%</a:t>
                      </a:r>
                      <a:endParaRPr lang="en-AU" sz="1000" dirty="0"/>
                    </a:p>
                  </a:txBody>
                  <a:tcPr/>
                </a:tc>
                <a:tc>
                  <a:txBody>
                    <a:bodyPr/>
                    <a:lstStyle/>
                    <a:p>
                      <a:r>
                        <a:rPr lang="en-US" sz="1000" dirty="0" smtClean="0"/>
                        <a:t>67%</a:t>
                      </a:r>
                      <a:endParaRPr lang="en-AU" sz="1000" dirty="0"/>
                    </a:p>
                  </a:txBody>
                  <a:tcPr/>
                </a:tc>
                <a:tc>
                  <a:txBody>
                    <a:bodyPr/>
                    <a:lstStyle/>
                    <a:p>
                      <a:r>
                        <a:rPr lang="en-US" sz="1000" dirty="0" smtClean="0"/>
                        <a:t>0%</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21%</a:t>
                      </a:r>
                      <a:endParaRPr lang="en-AU" sz="1000" dirty="0"/>
                    </a:p>
                  </a:txBody>
                  <a:tcPr/>
                </a:tc>
                <a:tc>
                  <a:txBody>
                    <a:bodyPr/>
                    <a:lstStyle/>
                    <a:p>
                      <a:r>
                        <a:rPr lang="en-US" sz="1000" dirty="0" smtClean="0"/>
                        <a:t>10%</a:t>
                      </a:r>
                      <a:endParaRPr lang="en-AU" sz="1000" dirty="0"/>
                    </a:p>
                  </a:txBody>
                  <a:tcPr/>
                </a:tc>
                <a:tc>
                  <a:txBody>
                    <a:bodyPr/>
                    <a:lstStyle/>
                    <a:p>
                      <a:r>
                        <a:rPr lang="en-US" sz="1000" dirty="0" smtClean="0"/>
                        <a:t>90%</a:t>
                      </a:r>
                      <a:endParaRPr lang="en-AU" sz="1000" dirty="0"/>
                    </a:p>
                  </a:txBody>
                  <a:tcPr/>
                </a:tc>
                <a:tc>
                  <a:txBody>
                    <a:bodyPr/>
                    <a:lstStyle/>
                    <a:p>
                      <a:r>
                        <a:rPr lang="en-US" sz="1000" dirty="0" smtClean="0"/>
                        <a:t>28%</a:t>
                      </a:r>
                      <a:endParaRPr lang="en-AU" sz="1000" dirty="0"/>
                    </a:p>
                  </a:txBody>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784243734"/>
              </p:ext>
            </p:extLst>
          </p:nvPr>
        </p:nvGraphicFramePr>
        <p:xfrm>
          <a:off x="6058027" y="5505344"/>
          <a:ext cx="4798901" cy="731520"/>
        </p:xfrm>
        <a:graphic>
          <a:graphicData uri="http://schemas.openxmlformats.org/drawingml/2006/table">
            <a:tbl>
              <a:tblPr firstRow="1" bandRow="1">
                <a:tableStyleId>{5C22544A-7EE6-4342-B048-85BDC9FD1C3A}</a:tableStyleId>
              </a:tblPr>
              <a:tblGrid>
                <a:gridCol w="1013976"/>
                <a:gridCol w="876474"/>
                <a:gridCol w="936104"/>
                <a:gridCol w="1080120"/>
                <a:gridCol w="892227"/>
              </a:tblGrid>
              <a:tr h="242281">
                <a:tc>
                  <a:txBody>
                    <a:bodyPr/>
                    <a:lstStyle/>
                    <a:p>
                      <a:r>
                        <a:rPr lang="en-US" sz="1000" dirty="0" smtClean="0"/>
                        <a:t>Broadband</a:t>
                      </a:r>
                      <a:endParaRPr lang="en-AU" sz="1000" dirty="0"/>
                    </a:p>
                  </a:txBody>
                  <a:tcPr/>
                </a:tc>
                <a:tc>
                  <a:txBody>
                    <a:bodyPr/>
                    <a:lstStyle/>
                    <a:p>
                      <a:r>
                        <a:rPr lang="en-US" sz="1000" dirty="0" smtClean="0"/>
                        <a:t>ADSL</a:t>
                      </a:r>
                      <a:endParaRPr lang="en-AU" sz="1000" dirty="0"/>
                    </a:p>
                  </a:txBody>
                  <a:tcPr/>
                </a:tc>
                <a:tc>
                  <a:txBody>
                    <a:bodyPr/>
                    <a:lstStyle/>
                    <a:p>
                      <a:r>
                        <a:rPr lang="en-US" sz="1000" dirty="0" smtClean="0"/>
                        <a:t>Satellite</a:t>
                      </a:r>
                      <a:endParaRPr lang="en-AU" sz="1000" dirty="0"/>
                    </a:p>
                  </a:txBody>
                  <a:tcPr/>
                </a:tc>
                <a:tc>
                  <a:txBody>
                    <a:bodyPr/>
                    <a:lstStyle/>
                    <a:p>
                      <a:r>
                        <a:rPr lang="en-US" sz="1000" dirty="0" smtClean="0"/>
                        <a:t>Wireless/Mobile</a:t>
                      </a:r>
                      <a:endParaRPr lang="en-AU" sz="1000" dirty="0"/>
                    </a:p>
                  </a:txBody>
                  <a:tcPr/>
                </a:tc>
                <a:tc>
                  <a:txBody>
                    <a:bodyPr/>
                    <a:lstStyle/>
                    <a:p>
                      <a:r>
                        <a:rPr lang="en-US" sz="1000" dirty="0" smtClean="0"/>
                        <a:t>NBN/Other</a:t>
                      </a:r>
                      <a:endParaRPr lang="en-AU" sz="1000" dirty="0"/>
                    </a:p>
                  </a:txBody>
                  <a:tcPr/>
                </a:tc>
              </a:tr>
              <a:tr h="242281">
                <a:tc>
                  <a:txBody>
                    <a:bodyPr/>
                    <a:lstStyle/>
                    <a:p>
                      <a:r>
                        <a:rPr lang="en-US" sz="1000" dirty="0" smtClean="0"/>
                        <a:t>2015</a:t>
                      </a:r>
                      <a:endParaRPr lang="en-AU" sz="1000" dirty="0"/>
                    </a:p>
                  </a:txBody>
                  <a:tcPr/>
                </a:tc>
                <a:tc>
                  <a:txBody>
                    <a:bodyPr/>
                    <a:lstStyle/>
                    <a:p>
                      <a:r>
                        <a:rPr lang="en-US" sz="1000" dirty="0" smtClean="0"/>
                        <a:t>0%</a:t>
                      </a:r>
                      <a:endParaRPr lang="en-AU" sz="1000" dirty="0"/>
                    </a:p>
                  </a:txBody>
                  <a:tcPr/>
                </a:tc>
                <a:tc>
                  <a:txBody>
                    <a:bodyPr/>
                    <a:lstStyle/>
                    <a:p>
                      <a:r>
                        <a:rPr lang="en-US" sz="1000" dirty="0" smtClean="0"/>
                        <a:t>63%</a:t>
                      </a:r>
                      <a:endParaRPr lang="en-AU" sz="1000" dirty="0"/>
                    </a:p>
                  </a:txBody>
                  <a:tcPr/>
                </a:tc>
                <a:tc>
                  <a:txBody>
                    <a:bodyPr/>
                    <a:lstStyle/>
                    <a:p>
                      <a:r>
                        <a:rPr lang="en-US" sz="1000" dirty="0" smtClean="0"/>
                        <a:t>25%</a:t>
                      </a:r>
                      <a:endParaRPr lang="en-AU" sz="1000" dirty="0"/>
                    </a:p>
                  </a:txBody>
                  <a:tcPr/>
                </a:tc>
                <a:tc>
                  <a:txBody>
                    <a:bodyPr/>
                    <a:lstStyle/>
                    <a:p>
                      <a:r>
                        <a:rPr lang="en-US" sz="1000" dirty="0" smtClean="0"/>
                        <a:t>13%</a:t>
                      </a:r>
                      <a:endParaRPr lang="en-AU" sz="1000" dirty="0"/>
                    </a:p>
                  </a:txBody>
                  <a:tcPr/>
                </a:tc>
              </a:tr>
              <a:tr h="242281">
                <a:tc>
                  <a:txBody>
                    <a:bodyPr/>
                    <a:lstStyle/>
                    <a:p>
                      <a:r>
                        <a:rPr lang="en-US" sz="1000" dirty="0" smtClean="0"/>
                        <a:t>2016</a:t>
                      </a:r>
                      <a:endParaRPr lang="en-AU" sz="1000" dirty="0"/>
                    </a:p>
                  </a:txBody>
                  <a:tcPr/>
                </a:tc>
                <a:tc>
                  <a:txBody>
                    <a:bodyPr/>
                    <a:lstStyle/>
                    <a:p>
                      <a:r>
                        <a:rPr lang="en-US" sz="1000" dirty="0" smtClean="0"/>
                        <a:t>0%</a:t>
                      </a:r>
                      <a:endParaRPr lang="en-AU" sz="1000" dirty="0"/>
                    </a:p>
                  </a:txBody>
                  <a:tcPr/>
                </a:tc>
                <a:tc>
                  <a:txBody>
                    <a:bodyPr/>
                    <a:lstStyle/>
                    <a:p>
                      <a:r>
                        <a:rPr lang="en-US" sz="1000" dirty="0" smtClean="0"/>
                        <a:t>13%</a:t>
                      </a:r>
                      <a:endParaRPr lang="en-AU" sz="1000" dirty="0"/>
                    </a:p>
                  </a:txBody>
                  <a:tcPr/>
                </a:tc>
                <a:tc>
                  <a:txBody>
                    <a:bodyPr/>
                    <a:lstStyle/>
                    <a:p>
                      <a:r>
                        <a:rPr lang="en-US" sz="1000" dirty="0" smtClean="0"/>
                        <a:t>54%</a:t>
                      </a:r>
                      <a:endParaRPr lang="en-AU" sz="1000" dirty="0"/>
                    </a:p>
                  </a:txBody>
                  <a:tcPr/>
                </a:tc>
                <a:tc>
                  <a:txBody>
                    <a:bodyPr/>
                    <a:lstStyle/>
                    <a:p>
                      <a:r>
                        <a:rPr lang="en-US" sz="1000" dirty="0" smtClean="0"/>
                        <a:t>33%</a:t>
                      </a:r>
                      <a:endParaRPr lang="en-AU" sz="1000" dirty="0"/>
                    </a:p>
                  </a:txBody>
                  <a:tcPr/>
                </a:tc>
              </a:tr>
            </a:tbl>
          </a:graphicData>
        </a:graphic>
      </p:graphicFrame>
      <p:sp>
        <p:nvSpPr>
          <p:cNvPr id="36" name="TextBox 35"/>
          <p:cNvSpPr txBox="1"/>
          <p:nvPr/>
        </p:nvSpPr>
        <p:spPr>
          <a:xfrm>
            <a:off x="7361472" y="1826084"/>
            <a:ext cx="2155371" cy="276999"/>
          </a:xfrm>
          <a:prstGeom prst="rect">
            <a:avLst/>
          </a:prstGeom>
          <a:noFill/>
        </p:spPr>
        <p:txBody>
          <a:bodyPr wrap="square" rtlCol="0">
            <a:spAutoFit/>
          </a:bodyPr>
          <a:lstStyle/>
          <a:p>
            <a:pPr algn="ctr"/>
            <a:r>
              <a:rPr lang="en-AU" sz="1200" dirty="0" smtClean="0"/>
              <a:t>Cranbrook West</a:t>
            </a:r>
            <a:endParaRPr lang="en-AU" sz="1200" dirty="0"/>
          </a:p>
        </p:txBody>
      </p:sp>
      <p:sp>
        <p:nvSpPr>
          <p:cNvPr id="37" name="TextBox 36"/>
          <p:cNvSpPr txBox="1"/>
          <p:nvPr/>
        </p:nvSpPr>
        <p:spPr>
          <a:xfrm>
            <a:off x="7361471" y="3073786"/>
            <a:ext cx="2155371" cy="276999"/>
          </a:xfrm>
          <a:prstGeom prst="rect">
            <a:avLst/>
          </a:prstGeom>
          <a:noFill/>
        </p:spPr>
        <p:txBody>
          <a:bodyPr wrap="square" rtlCol="0">
            <a:spAutoFit/>
          </a:bodyPr>
          <a:lstStyle/>
          <a:p>
            <a:pPr algn="ctr"/>
            <a:r>
              <a:rPr lang="en-AU" sz="1200" dirty="0" smtClean="0"/>
              <a:t>Nyabing</a:t>
            </a:r>
            <a:endParaRPr lang="en-AU" sz="1200" dirty="0"/>
          </a:p>
        </p:txBody>
      </p:sp>
      <p:sp>
        <p:nvSpPr>
          <p:cNvPr id="38" name="TextBox 37"/>
          <p:cNvSpPr txBox="1"/>
          <p:nvPr/>
        </p:nvSpPr>
        <p:spPr>
          <a:xfrm>
            <a:off x="7361470" y="4176069"/>
            <a:ext cx="2155371" cy="276999"/>
          </a:xfrm>
          <a:prstGeom prst="rect">
            <a:avLst/>
          </a:prstGeom>
          <a:noFill/>
        </p:spPr>
        <p:txBody>
          <a:bodyPr wrap="square" rtlCol="0">
            <a:spAutoFit/>
          </a:bodyPr>
          <a:lstStyle/>
          <a:p>
            <a:pPr algn="ctr"/>
            <a:r>
              <a:rPr lang="en-AU" sz="1200" dirty="0" smtClean="0"/>
              <a:t>Wickepin</a:t>
            </a:r>
            <a:endParaRPr lang="en-AU" sz="1200" dirty="0"/>
          </a:p>
        </p:txBody>
      </p:sp>
      <p:sp>
        <p:nvSpPr>
          <p:cNvPr id="39" name="TextBox 38"/>
          <p:cNvSpPr txBox="1"/>
          <p:nvPr/>
        </p:nvSpPr>
        <p:spPr>
          <a:xfrm>
            <a:off x="7361469" y="5191695"/>
            <a:ext cx="2155371" cy="276999"/>
          </a:xfrm>
          <a:prstGeom prst="rect">
            <a:avLst/>
          </a:prstGeom>
          <a:noFill/>
        </p:spPr>
        <p:txBody>
          <a:bodyPr wrap="square" rtlCol="0">
            <a:spAutoFit/>
          </a:bodyPr>
          <a:lstStyle/>
          <a:p>
            <a:pPr algn="ctr"/>
            <a:r>
              <a:rPr lang="en-AU" sz="1200" dirty="0"/>
              <a:t>Y</a:t>
            </a:r>
            <a:r>
              <a:rPr lang="en-AU" sz="1200" dirty="0" smtClean="0"/>
              <a:t>erecoin</a:t>
            </a:r>
            <a:endParaRPr lang="en-AU" sz="1200" dirty="0"/>
          </a:p>
        </p:txBody>
      </p:sp>
      <p:sp>
        <p:nvSpPr>
          <p:cNvPr id="3" name="TextBox 2"/>
          <p:cNvSpPr txBox="1"/>
          <p:nvPr/>
        </p:nvSpPr>
        <p:spPr>
          <a:xfrm>
            <a:off x="1734909" y="1325905"/>
            <a:ext cx="1934932" cy="369332"/>
          </a:xfrm>
          <a:prstGeom prst="rect">
            <a:avLst/>
          </a:prstGeom>
          <a:noFill/>
        </p:spPr>
        <p:txBody>
          <a:bodyPr wrap="square" rtlCol="0">
            <a:spAutoFit/>
          </a:bodyPr>
          <a:lstStyle/>
          <a:p>
            <a:pPr algn="ctr"/>
            <a:r>
              <a:rPr lang="en-AU" dirty="0" smtClean="0"/>
              <a:t>Residential</a:t>
            </a:r>
            <a:endParaRPr lang="en-AU" dirty="0"/>
          </a:p>
        </p:txBody>
      </p:sp>
      <p:sp>
        <p:nvSpPr>
          <p:cNvPr id="40" name="TextBox 39"/>
          <p:cNvSpPr txBox="1"/>
          <p:nvPr/>
        </p:nvSpPr>
        <p:spPr>
          <a:xfrm>
            <a:off x="7471688" y="1331901"/>
            <a:ext cx="1934932" cy="369332"/>
          </a:xfrm>
          <a:prstGeom prst="rect">
            <a:avLst/>
          </a:prstGeom>
          <a:noFill/>
        </p:spPr>
        <p:txBody>
          <a:bodyPr wrap="square" rtlCol="0">
            <a:spAutoFit/>
          </a:bodyPr>
          <a:lstStyle/>
          <a:p>
            <a:pPr algn="ctr"/>
            <a:r>
              <a:rPr lang="en-AU" dirty="0" smtClean="0"/>
              <a:t>Business</a:t>
            </a:r>
            <a:endParaRPr lang="en-AU" dirty="0"/>
          </a:p>
        </p:txBody>
      </p:sp>
      <p:sp>
        <p:nvSpPr>
          <p:cNvPr id="9" name="TextBox 8"/>
          <p:cNvSpPr txBox="1"/>
          <p:nvPr/>
        </p:nvSpPr>
        <p:spPr>
          <a:xfrm>
            <a:off x="407836" y="6458989"/>
            <a:ext cx="3499146" cy="246221"/>
          </a:xfrm>
          <a:prstGeom prst="rect">
            <a:avLst/>
          </a:prstGeom>
          <a:noFill/>
        </p:spPr>
        <p:txBody>
          <a:bodyPr wrap="square" rtlCol="0">
            <a:spAutoFit/>
          </a:bodyPr>
          <a:lstStyle/>
          <a:p>
            <a:r>
              <a:rPr lang="en-AU" sz="1000" dirty="0" smtClean="0"/>
              <a:t>Source: </a:t>
            </a:r>
            <a:r>
              <a:rPr lang="en-AU" sz="1000" dirty="0" err="1" smtClean="0"/>
              <a:t>Optimi</a:t>
            </a:r>
            <a:r>
              <a:rPr lang="en-AU" sz="1000" dirty="0" smtClean="0"/>
              <a:t> Digital – WA RMCP Baseline Study, 2015 to 2016</a:t>
            </a:r>
            <a:endParaRPr lang="en-AU" sz="1000" dirty="0"/>
          </a:p>
        </p:txBody>
      </p:sp>
    </p:spTree>
    <p:extLst>
      <p:ext uri="{BB962C8B-B14F-4D97-AF65-F5344CB8AC3E}">
        <p14:creationId xmlns:p14="http://schemas.microsoft.com/office/powerpoint/2010/main" val="320897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 y="258019"/>
            <a:ext cx="11070771" cy="914401"/>
            <a:chOff x="0" y="664419"/>
            <a:chExt cx="5120640" cy="914400"/>
          </a:xfrm>
          <a:solidFill>
            <a:schemeClr val="accent2"/>
          </a:solidFill>
        </p:grpSpPr>
        <p:sp>
          <p:nvSpPr>
            <p:cNvPr id="44" name="Round Same Side Corner Rectangle 43"/>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184204" y="798454"/>
              <a:ext cx="4761490" cy="646330"/>
            </a:xfrm>
            <a:prstGeom prst="rect">
              <a:avLst/>
            </a:prstGeom>
            <a:noFill/>
          </p:spPr>
          <p:txBody>
            <a:bodyPr wrap="none">
              <a:spAutoFit/>
            </a:bodyPr>
            <a:lstStyle/>
            <a:p>
              <a:r>
                <a:rPr lang="en-US" sz="3600" dirty="0" smtClean="0">
                  <a:solidFill>
                    <a:schemeClr val="bg1"/>
                  </a:solidFill>
                  <a:cs typeface="Times New Roman" panose="02020603050405020304" pitchFamily="18" charset="0"/>
                </a:rPr>
                <a:t>The Bush is full of Businesses – Is NBN up to the task? </a:t>
              </a:r>
              <a:endParaRPr lang="en-US" sz="3600" dirty="0"/>
            </a:p>
          </p:txBody>
        </p:sp>
      </p:grpSp>
      <p:grpSp>
        <p:nvGrpSpPr>
          <p:cNvPr id="5" name="Group 4"/>
          <p:cNvGrpSpPr/>
          <p:nvPr/>
        </p:nvGrpSpPr>
        <p:grpSpPr>
          <a:xfrm>
            <a:off x="210467" y="1306455"/>
            <a:ext cx="3912973" cy="5277300"/>
            <a:chOff x="268996" y="1308099"/>
            <a:chExt cx="3912973" cy="5277300"/>
          </a:xfrm>
        </p:grpSpPr>
        <p:sp>
          <p:nvSpPr>
            <p:cNvPr id="2" name="Rectangle 1"/>
            <p:cNvSpPr/>
            <p:nvPr/>
          </p:nvSpPr>
          <p:spPr>
            <a:xfrm>
              <a:off x="268996" y="1308099"/>
              <a:ext cx="3912973" cy="646331"/>
            </a:xfrm>
            <a:prstGeom prst="rect">
              <a:avLst/>
            </a:prstGeom>
          </p:spPr>
          <p:txBody>
            <a:bodyPr wrap="square">
              <a:spAutoFit/>
            </a:bodyPr>
            <a:lstStyle/>
            <a:p>
              <a:pPr algn="ctr"/>
              <a:r>
                <a:rPr lang="en-AU" b="1" dirty="0">
                  <a:solidFill>
                    <a:srgbClr val="333333"/>
                  </a:solidFill>
                  <a:latin typeface="ABCSans"/>
                </a:rPr>
                <a:t>Consolidated Pastoral Company rolls out $750,000 internet service</a:t>
              </a:r>
              <a:endParaRPr lang="en-AU" b="1" i="0" dirty="0">
                <a:solidFill>
                  <a:srgbClr val="333333"/>
                </a:solidFill>
                <a:effectLst/>
                <a:latin typeface="ABCSans"/>
              </a:endParaRPr>
            </a:p>
          </p:txBody>
        </p:sp>
        <p:pic>
          <p:nvPicPr>
            <p:cNvPr id="2052" name="Picture 4" descr="Image result for Consolidated pastoral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70" y="1979229"/>
              <a:ext cx="3272023" cy="1842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268996" y="3954152"/>
              <a:ext cx="3912973" cy="2631247"/>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8700" rIns="91440" bIns="6030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err="1">
                  <a:solidFill>
                    <a:srgbClr val="333333"/>
                  </a:solidFill>
                  <a:cs typeface="Arial" panose="020B0604020202020204" pitchFamily="34" charset="0"/>
                </a:rPr>
                <a:t>Skymuster</a:t>
              </a:r>
              <a:r>
                <a:rPr lang="en-US" altLang="en-US" sz="1100" dirty="0">
                  <a:solidFill>
                    <a:srgbClr val="333333"/>
                  </a:solidFill>
                  <a:cs typeface="Arial" panose="020B0604020202020204" pitchFamily="34" charset="0"/>
                </a:rPr>
                <a:t> NBN not an option for </a:t>
              </a:r>
              <a:r>
                <a:rPr lang="en-US" altLang="en-US" sz="1100" dirty="0" smtClean="0">
                  <a:solidFill>
                    <a:srgbClr val="333333"/>
                  </a:solidFill>
                  <a:cs typeface="Arial" panose="020B0604020202020204" pitchFamily="34" charset="0"/>
                </a:rPr>
                <a:t>CPC. </a:t>
              </a:r>
              <a:r>
                <a:rPr lang="en-US" altLang="en-US" sz="1100" dirty="0" err="1" smtClean="0">
                  <a:solidFill>
                    <a:srgbClr val="333333"/>
                  </a:solidFill>
                  <a:cs typeface="Arial" panose="020B0604020202020204" pitchFamily="34" charset="0"/>
                </a:rPr>
                <a:t>Mr</a:t>
              </a:r>
              <a:r>
                <a:rPr lang="en-US" altLang="en-US" sz="1100" dirty="0" smtClean="0">
                  <a:solidFill>
                    <a:srgbClr val="333333"/>
                  </a:solidFill>
                  <a:cs typeface="Arial" panose="020B0604020202020204" pitchFamily="34" charset="0"/>
                </a:rPr>
                <a:t> </a:t>
              </a:r>
              <a:r>
                <a:rPr lang="en-US" altLang="en-US" sz="1100" dirty="0">
                  <a:solidFill>
                    <a:srgbClr val="333333"/>
                  </a:solidFill>
                  <a:cs typeface="Arial" panose="020B0604020202020204" pitchFamily="34" charset="0"/>
                </a:rPr>
                <a:t>Setter said no minimum service guarantees from the </a:t>
              </a:r>
              <a:r>
                <a:rPr lang="en-US" altLang="en-US" sz="1100" dirty="0" err="1">
                  <a:solidFill>
                    <a:srgbClr val="333333"/>
                  </a:solidFill>
                  <a:cs typeface="Arial" panose="020B0604020202020204" pitchFamily="34" charset="0"/>
                </a:rPr>
                <a:t>Skymuster</a:t>
              </a:r>
              <a:r>
                <a:rPr lang="en-US" altLang="en-US" sz="1100" dirty="0">
                  <a:solidFill>
                    <a:srgbClr val="333333"/>
                  </a:solidFill>
                  <a:cs typeface="Arial" panose="020B0604020202020204" pitchFamily="34" charset="0"/>
                </a:rPr>
                <a:t> NBN made it too unreliable for them to use.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333333"/>
                  </a:solidFill>
                  <a:cs typeface="Arial" panose="020B0604020202020204" pitchFamily="34" charset="0"/>
                </a:rPr>
                <a:t>  </a:t>
              </a:r>
              <a:endParaRPr lang="en-US" altLang="en-US" sz="1100" dirty="0">
                <a:solidFill>
                  <a:srgbClr val="333333"/>
                </a:solidFill>
                <a:cs typeface="Arial" panose="020B0604020202020204" pitchFamily="34" charset="0"/>
                <a:hlinkClick r:id="rId4" tooltip="Open lightbox"/>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333333"/>
                  </a:solidFill>
                  <a:cs typeface="Arial" panose="020B0604020202020204" pitchFamily="34" charset="0"/>
                </a:rPr>
                <a:t>"It's just not simply going to be good enough for us to run basic internet connectivity," he said</a:t>
              </a:r>
              <a:r>
                <a:rPr lang="en-US" altLang="en-US" sz="1100" dirty="0" smtClean="0">
                  <a:solidFill>
                    <a:srgbClr val="333333"/>
                  </a:solidFill>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333333"/>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333333"/>
                  </a:solidFill>
                  <a:cs typeface="Arial" panose="020B0604020202020204" pitchFamily="34" charset="0"/>
                </a:rPr>
                <a:t>"We wouldn't be able to use VOIP [Voice over Internet Protocol] or any [enterprise resource planning] applications </a:t>
              </a:r>
              <a:r>
                <a:rPr kumimoji="0" lang="en-US" altLang="en-US" sz="11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to without predictable internet speeds and the NBN doesn't do that for us."</a:t>
              </a:r>
              <a:endParaRPr kumimoji="0" lang="en-US" altLang="en-US" sz="6400" b="0" i="0" u="none" strike="noStrike" cap="none" normalizeH="0" baseline="0" dirty="0" smtClean="0">
                <a:ln>
                  <a:noFill/>
                </a:ln>
                <a:solidFill>
                  <a:srgbClr val="0058CC"/>
                </a:solidFill>
                <a:effectLst/>
                <a:latin typeface="Arial" panose="020B0604020202020204" pitchFamily="34" charset="0"/>
                <a:cs typeface="Arial" panose="020B0604020202020204" pitchFamily="34" charset="0"/>
              </a:endParaRPr>
            </a:p>
          </p:txBody>
        </p:sp>
      </p:grpSp>
      <p:grpSp>
        <p:nvGrpSpPr>
          <p:cNvPr id="8" name="Group 7"/>
          <p:cNvGrpSpPr/>
          <p:nvPr/>
        </p:nvGrpSpPr>
        <p:grpSpPr>
          <a:xfrm>
            <a:off x="4133830" y="1306455"/>
            <a:ext cx="3987113" cy="5289499"/>
            <a:chOff x="5189838" y="1331255"/>
            <a:chExt cx="3987113" cy="5289499"/>
          </a:xfrm>
        </p:grpSpPr>
        <p:sp>
          <p:nvSpPr>
            <p:cNvPr id="6" name="Rectangle 5"/>
            <p:cNvSpPr/>
            <p:nvPr/>
          </p:nvSpPr>
          <p:spPr>
            <a:xfrm>
              <a:off x="5189838" y="1331255"/>
              <a:ext cx="3987113" cy="646331"/>
            </a:xfrm>
            <a:prstGeom prst="rect">
              <a:avLst/>
            </a:prstGeom>
          </p:spPr>
          <p:txBody>
            <a:bodyPr wrap="square">
              <a:spAutoFit/>
            </a:bodyPr>
            <a:lstStyle/>
            <a:p>
              <a:pPr algn="ctr"/>
              <a:r>
                <a:rPr lang="en-AU" b="1" dirty="0">
                  <a:solidFill>
                    <a:srgbClr val="333333"/>
                  </a:solidFill>
                  <a:latin typeface="ABCSans"/>
                </a:rPr>
                <a:t>Farmers forced to go to extreme lengths to access reliable internet</a:t>
              </a:r>
              <a:endParaRPr lang="en-AU" b="1" i="0" dirty="0">
                <a:solidFill>
                  <a:srgbClr val="333333"/>
                </a:solidFill>
                <a:effectLst/>
                <a:latin typeface="ABCSans"/>
              </a:endParaRPr>
            </a:p>
          </p:txBody>
        </p:sp>
        <p:pic>
          <p:nvPicPr>
            <p:cNvPr id="2058" name="Picture 10" descr="A man stands next to a horizontal wireless internet tower that is ready to be erecte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4889" y="2063848"/>
              <a:ext cx="2497009" cy="16698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37720" y="3819987"/>
              <a:ext cx="3739231" cy="2800767"/>
            </a:xfrm>
            <a:prstGeom prst="rect">
              <a:avLst/>
            </a:prstGeom>
          </p:spPr>
          <p:txBody>
            <a:bodyPr wrap="square">
              <a:spAutoFit/>
            </a:bodyPr>
            <a:lstStyle/>
            <a:p>
              <a:pPr eaLnBrk="0" fontAlgn="base" hangingPunct="0">
                <a:spcBef>
                  <a:spcPct val="0"/>
                </a:spcBef>
                <a:spcAft>
                  <a:spcPct val="0"/>
                </a:spcAft>
              </a:pPr>
              <a:r>
                <a:rPr lang="en-AU" sz="1100" dirty="0">
                  <a:solidFill>
                    <a:srgbClr val="333333"/>
                  </a:solidFill>
                  <a:latin typeface="Arial" panose="020B0604020202020204" pitchFamily="34" charset="0"/>
                  <a:cs typeface="Arial" panose="020B0604020202020204" pitchFamily="34" charset="0"/>
                </a:rPr>
                <a:t>A south-west Queensland cotton grower has spent the recent school holidays building a 53-metre tower that will allow him to access high speed internet from a nearby town.</a:t>
              </a:r>
            </a:p>
            <a:p>
              <a:pPr eaLnBrk="0" fontAlgn="base" hangingPunct="0">
                <a:spcBef>
                  <a:spcPct val="0"/>
                </a:spcBef>
                <a:spcAft>
                  <a:spcPct val="0"/>
                </a:spcAft>
              </a:pPr>
              <a:endParaRPr lang="en-AU" sz="1100" dirty="0">
                <a:solidFill>
                  <a:srgbClr val="333333"/>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AU" sz="1100" dirty="0">
                  <a:solidFill>
                    <a:srgbClr val="333333"/>
                  </a:solidFill>
                  <a:latin typeface="Arial" panose="020B0604020202020204" pitchFamily="34" charset="0"/>
                  <a:cs typeface="Arial" panose="020B0604020202020204" pitchFamily="34" charset="0"/>
                </a:rPr>
                <a:t>It is an innovative solution to the data drought plaguing so many in rural Australia, and Andrew </a:t>
              </a:r>
              <a:r>
                <a:rPr lang="en-AU" sz="1100" dirty="0" err="1">
                  <a:solidFill>
                    <a:srgbClr val="333333"/>
                  </a:solidFill>
                  <a:latin typeface="Arial" panose="020B0604020202020204" pitchFamily="34" charset="0"/>
                  <a:cs typeface="Arial" panose="020B0604020202020204" pitchFamily="34" charset="0"/>
                </a:rPr>
                <a:t>Sevil</a:t>
              </a:r>
              <a:r>
                <a:rPr lang="en-AU" sz="1100" dirty="0">
                  <a:solidFill>
                    <a:srgbClr val="333333"/>
                  </a:solidFill>
                  <a:latin typeface="Arial" panose="020B0604020202020204" pitchFamily="34" charset="0"/>
                  <a:cs typeface="Arial" panose="020B0604020202020204" pitchFamily="34" charset="0"/>
                </a:rPr>
                <a:t> hopes it will future-proof his property.</a:t>
              </a:r>
            </a:p>
            <a:p>
              <a:pPr eaLnBrk="0" fontAlgn="base" hangingPunct="0">
                <a:spcBef>
                  <a:spcPct val="0"/>
                </a:spcBef>
                <a:spcAft>
                  <a:spcPct val="0"/>
                </a:spcAft>
              </a:pPr>
              <a:endParaRPr lang="en-AU" sz="1100" dirty="0">
                <a:solidFill>
                  <a:srgbClr val="333333"/>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AU" sz="1100" dirty="0">
                  <a:solidFill>
                    <a:srgbClr val="333333"/>
                  </a:solidFill>
                  <a:latin typeface="Arial" panose="020B0604020202020204" pitchFamily="34" charset="0"/>
                  <a:cs typeface="Arial" panose="020B0604020202020204" pitchFamily="34" charset="0"/>
                </a:rPr>
                <a:t>"I'm not comfortable with Sky Muster due to latency using the satellite technology, so we made a decision a couple of years ago and it's just been a project we've been working on for a little while.“ Mr </a:t>
              </a:r>
              <a:r>
                <a:rPr lang="en-AU" sz="1100" dirty="0" err="1">
                  <a:solidFill>
                    <a:srgbClr val="333333"/>
                  </a:solidFill>
                  <a:latin typeface="Arial" panose="020B0604020202020204" pitchFamily="34" charset="0"/>
                  <a:cs typeface="Arial" panose="020B0604020202020204" pitchFamily="34" charset="0"/>
                </a:rPr>
                <a:t>Sevil</a:t>
              </a:r>
              <a:r>
                <a:rPr lang="en-AU" sz="1100" dirty="0">
                  <a:solidFill>
                    <a:srgbClr val="333333"/>
                  </a:solidFill>
                  <a:latin typeface="Arial" panose="020B0604020202020204" pitchFamily="34" charset="0"/>
                  <a:cs typeface="Arial" panose="020B0604020202020204" pitchFamily="34" charset="0"/>
                </a:rPr>
                <a:t> said he was motivated by the need for a good, reliable internet connection.</a:t>
              </a:r>
            </a:p>
            <a:p>
              <a:pPr eaLnBrk="0" fontAlgn="base" hangingPunct="0">
                <a:spcBef>
                  <a:spcPct val="0"/>
                </a:spcBef>
                <a:spcAft>
                  <a:spcPct val="0"/>
                </a:spcAft>
              </a:pPr>
              <a:endParaRPr lang="en-AU" sz="1100" dirty="0">
                <a:solidFill>
                  <a:srgbClr val="333333"/>
                </a:solidFill>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2376" y="2004500"/>
            <a:ext cx="3118104" cy="1755648"/>
          </a:xfrm>
          <a:prstGeom prst="rect">
            <a:avLst/>
          </a:prstGeom>
        </p:spPr>
      </p:pic>
      <p:sp>
        <p:nvSpPr>
          <p:cNvPr id="14" name="Rectangle 13"/>
          <p:cNvSpPr/>
          <p:nvPr/>
        </p:nvSpPr>
        <p:spPr>
          <a:xfrm>
            <a:off x="8204887" y="1331254"/>
            <a:ext cx="3987113" cy="646331"/>
          </a:xfrm>
          <a:prstGeom prst="rect">
            <a:avLst/>
          </a:prstGeom>
        </p:spPr>
        <p:txBody>
          <a:bodyPr wrap="square">
            <a:spAutoFit/>
          </a:bodyPr>
          <a:lstStyle/>
          <a:p>
            <a:pPr algn="ctr"/>
            <a:r>
              <a:rPr lang="en-AU" b="1" dirty="0">
                <a:solidFill>
                  <a:srgbClr val="333333"/>
                </a:solidFill>
                <a:latin typeface="ABCSans"/>
              </a:rPr>
              <a:t>Data Drought: Satellite NBN service failing to pass muster</a:t>
            </a:r>
          </a:p>
        </p:txBody>
      </p:sp>
      <p:sp>
        <p:nvSpPr>
          <p:cNvPr id="15" name="Rectangle 14"/>
          <p:cNvSpPr/>
          <p:nvPr/>
        </p:nvSpPr>
        <p:spPr>
          <a:xfrm>
            <a:off x="8452769" y="3819986"/>
            <a:ext cx="3739231" cy="2462213"/>
          </a:xfrm>
          <a:prstGeom prst="rect">
            <a:avLst/>
          </a:prstGeom>
        </p:spPr>
        <p:txBody>
          <a:bodyPr wrap="square">
            <a:spAutoFit/>
          </a:bodyPr>
          <a:lstStyle/>
          <a:p>
            <a:pPr eaLnBrk="0" fontAlgn="base" hangingPunct="0">
              <a:spcBef>
                <a:spcPct val="0"/>
              </a:spcBef>
              <a:spcAft>
                <a:spcPct val="0"/>
              </a:spcAft>
            </a:pPr>
            <a:r>
              <a:rPr lang="en-AU" sz="1100" dirty="0">
                <a:solidFill>
                  <a:srgbClr val="333333"/>
                </a:solidFill>
                <a:latin typeface="Arial" panose="020B0604020202020204" pitchFamily="34" charset="0"/>
                <a:cs typeface="Arial" panose="020B0604020202020204" pitchFamily="34" charset="0"/>
              </a:rPr>
              <a:t>FARMER Lee Longmire is astounded the NBN Sky Muster satellite is being touted “as the be all and end all for rural and regional residents”.</a:t>
            </a:r>
          </a:p>
          <a:p>
            <a:pPr eaLnBrk="0" fontAlgn="base" hangingPunct="0">
              <a:spcBef>
                <a:spcPct val="0"/>
              </a:spcBef>
              <a:spcAft>
                <a:spcPct val="0"/>
              </a:spcAft>
            </a:pPr>
            <a:endParaRPr lang="en-AU" sz="1100" dirty="0">
              <a:solidFill>
                <a:srgbClr val="333333"/>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AU" sz="1100" dirty="0">
                <a:solidFill>
                  <a:srgbClr val="333333"/>
                </a:solidFill>
                <a:latin typeface="Arial" panose="020B0604020202020204" pitchFamily="34" charset="0"/>
                <a:cs typeface="Arial" panose="020B0604020202020204" pitchFamily="34" charset="0"/>
              </a:rPr>
              <a:t>“The reality is it’s a third-rate service that goes nowhere near giving satellite users equity or parity with fixed wireless or cable NBN customers,” Ms Longmire, of </a:t>
            </a:r>
            <a:r>
              <a:rPr lang="en-AU" sz="1100" dirty="0" err="1">
                <a:solidFill>
                  <a:srgbClr val="333333"/>
                </a:solidFill>
                <a:latin typeface="Arial" panose="020B0604020202020204" pitchFamily="34" charset="0"/>
                <a:cs typeface="Arial" panose="020B0604020202020204" pitchFamily="34" charset="0"/>
              </a:rPr>
              <a:t>Sandigo</a:t>
            </a:r>
            <a:r>
              <a:rPr lang="en-AU" sz="1100" dirty="0">
                <a:solidFill>
                  <a:srgbClr val="333333"/>
                </a:solidFill>
                <a:latin typeface="Arial" panose="020B0604020202020204" pitchFamily="34" charset="0"/>
                <a:cs typeface="Arial" panose="020B0604020202020204" pitchFamily="34" charset="0"/>
              </a:rPr>
              <a:t> NSW, said.</a:t>
            </a:r>
          </a:p>
          <a:p>
            <a:pPr eaLnBrk="0" fontAlgn="base" hangingPunct="0">
              <a:spcBef>
                <a:spcPct val="0"/>
              </a:spcBef>
              <a:spcAft>
                <a:spcPct val="0"/>
              </a:spcAft>
            </a:pPr>
            <a:endParaRPr lang="en-AU" sz="1100" dirty="0">
              <a:solidFill>
                <a:srgbClr val="333333"/>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AU" sz="1100" dirty="0">
                <a:solidFill>
                  <a:srgbClr val="333333"/>
                </a:solidFill>
                <a:latin typeface="Arial" panose="020B0604020202020204" pitchFamily="34" charset="0"/>
                <a:cs typeface="Arial" panose="020B0604020202020204" pitchFamily="34" charset="0"/>
              </a:rPr>
              <a:t>Ms Longmire and her husband, Geoff, have tried and failed to use cloud-based accounting software, reverting instead to a $600-$700 a month mobile plan to gain 142 gigabytes of data.</a:t>
            </a:r>
          </a:p>
          <a:p>
            <a:pPr eaLnBrk="0" fontAlgn="base" hangingPunct="0">
              <a:spcBef>
                <a:spcPct val="0"/>
              </a:spcBef>
              <a:spcAft>
                <a:spcPct val="0"/>
              </a:spcAft>
            </a:pPr>
            <a:endParaRPr lang="en-AU" sz="11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74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4060367"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Mobile: Upgrade before Build – 3G to 4GX/Plus</a:t>
              </a:r>
              <a:endParaRPr lang="en-US" sz="3600" dirty="0"/>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36" y="1934936"/>
            <a:ext cx="5702180" cy="44203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985" y="2119773"/>
            <a:ext cx="5230722" cy="4050711"/>
          </a:xfrm>
          <a:prstGeom prst="rect">
            <a:avLst/>
          </a:prstGeom>
        </p:spPr>
      </p:pic>
      <p:sp>
        <p:nvSpPr>
          <p:cNvPr id="9" name="Oval 8"/>
          <p:cNvSpPr/>
          <p:nvPr/>
        </p:nvSpPr>
        <p:spPr>
          <a:xfrm>
            <a:off x="1665514" y="2119773"/>
            <a:ext cx="3567793" cy="3551464"/>
          </a:xfrm>
          <a:prstGeom prst="ellipse">
            <a:avLst/>
          </a:prstGeom>
          <a:solidFill>
            <a:schemeClr val="accent1">
              <a:alpha val="3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90447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8019"/>
            <a:ext cx="11337324" cy="914401"/>
            <a:chOff x="0" y="664419"/>
            <a:chExt cx="5120640" cy="914400"/>
          </a:xfrm>
          <a:solidFill>
            <a:schemeClr val="accent2"/>
          </a:solidFill>
        </p:grpSpPr>
        <p:sp>
          <p:nvSpPr>
            <p:cNvPr id="5" name="Round Same Side Corner Rectangle 4"/>
            <p:cNvSpPr/>
            <p:nvPr/>
          </p:nvSpPr>
          <p:spPr>
            <a:xfrm rot="5400000">
              <a:off x="2103120" y="-1438701"/>
              <a:ext cx="914400" cy="5120640"/>
            </a:xfrm>
            <a:prstGeom prst="round2SameRect">
              <a:avLst>
                <a:gd name="adj1" fmla="val 50000"/>
                <a:gd name="adj2"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4204" y="798454"/>
              <a:ext cx="2503907" cy="646330"/>
            </a:xfrm>
            <a:prstGeom prst="rect">
              <a:avLst/>
            </a:prstGeom>
            <a:noFill/>
          </p:spPr>
          <p:txBody>
            <a:bodyPr wrap="none">
              <a:spAutoFit/>
            </a:bodyPr>
            <a:lstStyle/>
            <a:p>
              <a:r>
                <a:rPr lang="en-US" sz="3600" dirty="0" smtClean="0">
                  <a:solidFill>
                    <a:schemeClr val="bg1"/>
                  </a:solidFill>
                  <a:ea typeface="Calibri" panose="020F0502020204030204" pitchFamily="34" charset="0"/>
                  <a:cs typeface="Times New Roman" panose="02020603050405020304" pitchFamily="18" charset="0"/>
                </a:rPr>
                <a:t>Mobile: Build it right 1</a:t>
              </a:r>
              <a:r>
                <a:rPr lang="en-US" sz="3600" baseline="30000" dirty="0" smtClean="0">
                  <a:solidFill>
                    <a:schemeClr val="bg1"/>
                  </a:solidFill>
                  <a:ea typeface="Calibri" panose="020F0502020204030204" pitchFamily="34" charset="0"/>
                  <a:cs typeface="Times New Roman" panose="02020603050405020304" pitchFamily="18" charset="0"/>
                </a:rPr>
                <a:t>st</a:t>
              </a:r>
              <a:r>
                <a:rPr lang="en-US" sz="3600" dirty="0" smtClean="0">
                  <a:solidFill>
                    <a:schemeClr val="bg1"/>
                  </a:solidFill>
                  <a:ea typeface="Calibri" panose="020F0502020204030204" pitchFamily="34" charset="0"/>
                  <a:cs typeface="Times New Roman" panose="02020603050405020304" pitchFamily="18" charset="0"/>
                </a:rPr>
                <a:t> time</a:t>
              </a:r>
              <a:endParaRPr lang="en-US" sz="3600" dirty="0"/>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713" y="1279498"/>
            <a:ext cx="3929884" cy="555981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134" y="1149585"/>
            <a:ext cx="3947615" cy="558264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209" y="1306456"/>
            <a:ext cx="1599668" cy="4756908"/>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7343" r="28246"/>
          <a:stretch/>
        </p:blipFill>
        <p:spPr>
          <a:xfrm>
            <a:off x="156914" y="1306456"/>
            <a:ext cx="1586514" cy="4753983"/>
          </a:xfrm>
          <a:prstGeom prst="rect">
            <a:avLst/>
          </a:prstGeom>
        </p:spPr>
      </p:pic>
      <p:sp>
        <p:nvSpPr>
          <p:cNvPr id="7" name="TextBox 6"/>
          <p:cNvSpPr txBox="1"/>
          <p:nvPr/>
        </p:nvSpPr>
        <p:spPr>
          <a:xfrm>
            <a:off x="156914" y="6147707"/>
            <a:ext cx="1586514" cy="276999"/>
          </a:xfrm>
          <a:prstGeom prst="rect">
            <a:avLst/>
          </a:prstGeom>
          <a:noFill/>
        </p:spPr>
        <p:txBody>
          <a:bodyPr wrap="square" rtlCol="0">
            <a:spAutoFit/>
          </a:bodyPr>
          <a:lstStyle/>
          <a:p>
            <a:pPr algn="ctr"/>
            <a:r>
              <a:rPr lang="en-AU" sz="1200" dirty="0" smtClean="0"/>
              <a:t>Yerecoin - 60m Tower</a:t>
            </a:r>
            <a:endParaRPr lang="en-AU" sz="1200" dirty="0"/>
          </a:p>
        </p:txBody>
      </p:sp>
      <p:sp>
        <p:nvSpPr>
          <p:cNvPr id="13" name="TextBox 12"/>
          <p:cNvSpPr txBox="1"/>
          <p:nvPr/>
        </p:nvSpPr>
        <p:spPr>
          <a:xfrm>
            <a:off x="6241363" y="6147706"/>
            <a:ext cx="1586514" cy="461665"/>
          </a:xfrm>
          <a:prstGeom prst="rect">
            <a:avLst/>
          </a:prstGeom>
          <a:noFill/>
        </p:spPr>
        <p:txBody>
          <a:bodyPr wrap="square" rtlCol="0">
            <a:spAutoFit/>
          </a:bodyPr>
          <a:lstStyle/>
          <a:p>
            <a:pPr algn="ctr"/>
            <a:r>
              <a:rPr lang="en-AU" sz="1200" dirty="0" smtClean="0"/>
              <a:t>Cranbrook West - 30m Tower</a:t>
            </a:r>
            <a:endParaRPr lang="en-AU" sz="1200" dirty="0"/>
          </a:p>
        </p:txBody>
      </p:sp>
    </p:spTree>
    <p:extLst>
      <p:ext uri="{BB962C8B-B14F-4D97-AF65-F5344CB8AC3E}">
        <p14:creationId xmlns:p14="http://schemas.microsoft.com/office/powerpoint/2010/main" val="61765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TotalTime>
  <Words>1798</Words>
  <Application>Microsoft Office PowerPoint</Application>
  <PresentationFormat>Widescreen</PresentationFormat>
  <Paragraphs>296</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ABCSans</vt:lpstr>
      <vt:lpstr>Arial</vt:lpstr>
      <vt:lpstr>Calibri</vt:lpstr>
      <vt:lpstr>Calibri Light</vt:lpstr>
      <vt:lpstr>Century Gothic</vt:lpstr>
      <vt:lpstr>Open Sans</vt:lpstr>
      <vt:lpstr>Palatino</vt:lpstr>
      <vt:lpstr>Times New Roman</vt:lpstr>
      <vt:lpstr>Office Theme</vt:lpstr>
      <vt:lpstr>PowerPoint Presentation</vt:lpstr>
      <vt:lpstr>30 plus years around Telecommunications</vt:lpstr>
      <vt:lpstr>Regional Telecommunication, WA’s Focus: A Story in Parts</vt:lpstr>
      <vt:lpstr>Success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Curtin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Farming</dc:title>
  <dc:creator>Jim Wyatt</dc:creator>
  <cp:lastModifiedBy>James Wyatt</cp:lastModifiedBy>
  <cp:revision>185</cp:revision>
  <dcterms:created xsi:type="dcterms:W3CDTF">2017-03-21T03:21:30Z</dcterms:created>
  <dcterms:modified xsi:type="dcterms:W3CDTF">2017-08-26T08:13:01Z</dcterms:modified>
</cp:coreProperties>
</file>