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5" r:id="rId2"/>
    <p:sldId id="307" r:id="rId3"/>
    <p:sldId id="299" r:id="rId4"/>
    <p:sldId id="304" r:id="rId5"/>
    <p:sldId id="303" r:id="rId6"/>
    <p:sldId id="306" r:id="rId7"/>
    <p:sldId id="308" r:id="rId8"/>
    <p:sldId id="309" r:id="rId9"/>
    <p:sldId id="310" r:id="rId10"/>
    <p:sldId id="311" r:id="rId11"/>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11/25/2016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11/25/2016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11/25/2016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11/25/2016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11/25/2016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11/25/2016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11/25/2016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11/25/2016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11/25/2016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11/25/2016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11/25/2016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11/25/2016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11/25/2016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11/25/2016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11/25/2016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11/25/2016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a:t>Click icon to add picture</a:t>
            </a:r>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11/25/2016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
              <a:schemeClr val="accent1">
                <a:lumMod val="5000"/>
                <a:lumOff val="95000"/>
              </a:schemeClr>
            </a:gs>
            <a:gs pos="74000">
              <a:schemeClr val="accent1">
                <a:lumMod val="45000"/>
                <a:lumOff val="55000"/>
              </a:schemeClr>
            </a:gs>
            <a:gs pos="41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11/25/2016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gi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4105" y="917105"/>
            <a:ext cx="5124082" cy="863773"/>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7465" y="5275300"/>
            <a:ext cx="1390844" cy="1381318"/>
          </a:xfrm>
          <a:prstGeom prst="rect">
            <a:avLst/>
          </a:prstGeom>
        </p:spPr>
      </p:pic>
      <p:pic>
        <p:nvPicPr>
          <p:cNvPr id="7" name="Picture 2" descr="http://broadbandforthebush.com.au/wp-content/uploads/2014/06/TelSoc.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95587" y="5742217"/>
            <a:ext cx="19050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540477" y="2791052"/>
            <a:ext cx="8954528" cy="584775"/>
          </a:xfrm>
          <a:prstGeom prst="rect">
            <a:avLst/>
          </a:prstGeom>
          <a:noFill/>
        </p:spPr>
        <p:txBody>
          <a:bodyPr wrap="square" rtlCol="0">
            <a:spAutoFit/>
          </a:bodyPr>
          <a:lstStyle/>
          <a:p>
            <a:pPr algn="ctr"/>
            <a:r>
              <a:rPr lang="en-AU" sz="3200" b="1" dirty="0">
                <a:solidFill>
                  <a:srgbClr val="002060"/>
                </a:solidFill>
              </a:rPr>
              <a:t>Regional Mobile Baseline Instruction Kit</a:t>
            </a:r>
          </a:p>
        </p:txBody>
      </p:sp>
      <p:sp>
        <p:nvSpPr>
          <p:cNvPr id="10" name="TextBox 9"/>
          <p:cNvSpPr txBox="1"/>
          <p:nvPr/>
        </p:nvSpPr>
        <p:spPr>
          <a:xfrm>
            <a:off x="3704451" y="4652418"/>
            <a:ext cx="4833736" cy="523220"/>
          </a:xfrm>
          <a:prstGeom prst="rect">
            <a:avLst/>
          </a:prstGeom>
          <a:noFill/>
        </p:spPr>
        <p:txBody>
          <a:bodyPr wrap="square" rtlCol="0">
            <a:spAutoFit/>
          </a:bodyPr>
          <a:lstStyle/>
          <a:p>
            <a:r>
              <a:rPr lang="en-AU" sz="2800" dirty="0">
                <a:solidFill>
                  <a:srgbClr val="002060"/>
                </a:solidFill>
              </a:rPr>
              <a:t>Jim Wyatt, November 2016</a:t>
            </a:r>
          </a:p>
        </p:txBody>
      </p:sp>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83073" y="5326467"/>
            <a:ext cx="1580226" cy="1200793"/>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12369" y="5575434"/>
            <a:ext cx="2857500" cy="847725"/>
          </a:xfrm>
          <a:prstGeom prst="rect">
            <a:avLst/>
          </a:prstGeom>
        </p:spPr>
      </p:pic>
    </p:spTree>
    <p:extLst>
      <p:ext uri="{BB962C8B-B14F-4D97-AF65-F5344CB8AC3E}">
        <p14:creationId xmlns:p14="http://schemas.microsoft.com/office/powerpoint/2010/main" val="1765234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Qualitative Survey Workflow</a:t>
            </a:r>
            <a:endParaRPr lang="en-AU" dirty="0"/>
          </a:p>
        </p:txBody>
      </p:sp>
      <p:grpSp>
        <p:nvGrpSpPr>
          <p:cNvPr id="6" name="Group 5"/>
          <p:cNvGrpSpPr/>
          <p:nvPr/>
        </p:nvGrpSpPr>
        <p:grpSpPr>
          <a:xfrm>
            <a:off x="922638" y="2446636"/>
            <a:ext cx="2108886" cy="1145059"/>
            <a:chOff x="922638" y="2957383"/>
            <a:chExt cx="2108886" cy="1145059"/>
          </a:xfrm>
        </p:grpSpPr>
        <p:sp>
          <p:nvSpPr>
            <p:cNvPr id="4" name="Pentagon 3"/>
            <p:cNvSpPr/>
            <p:nvPr/>
          </p:nvSpPr>
          <p:spPr>
            <a:xfrm>
              <a:off x="922638" y="2957383"/>
              <a:ext cx="2108886" cy="11450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extBox 4"/>
            <p:cNvSpPr txBox="1"/>
            <p:nvPr/>
          </p:nvSpPr>
          <p:spPr>
            <a:xfrm>
              <a:off x="996778" y="3031524"/>
              <a:ext cx="1507525" cy="954107"/>
            </a:xfrm>
            <a:prstGeom prst="rect">
              <a:avLst/>
            </a:prstGeom>
            <a:noFill/>
          </p:spPr>
          <p:txBody>
            <a:bodyPr wrap="square" rtlCol="0">
              <a:spAutoFit/>
            </a:bodyPr>
            <a:lstStyle/>
            <a:p>
              <a:r>
                <a:rPr lang="en-US" sz="1100" b="1" dirty="0"/>
                <a:t>Create Contact List</a:t>
              </a:r>
            </a:p>
            <a:p>
              <a:r>
                <a:rPr lang="en-US" sz="900" dirty="0"/>
                <a:t>Build list of names and addresses for all premises within the cover area for each priority site</a:t>
              </a:r>
              <a:endParaRPr lang="en-AU" sz="900" dirty="0"/>
            </a:p>
          </p:txBody>
        </p:sp>
      </p:grpSp>
      <p:grpSp>
        <p:nvGrpSpPr>
          <p:cNvPr id="7" name="Group 6"/>
          <p:cNvGrpSpPr/>
          <p:nvPr/>
        </p:nvGrpSpPr>
        <p:grpSpPr>
          <a:xfrm>
            <a:off x="3991236" y="2446635"/>
            <a:ext cx="2108886" cy="1145060"/>
            <a:chOff x="922638" y="2957383"/>
            <a:chExt cx="2108886" cy="1145059"/>
          </a:xfrm>
        </p:grpSpPr>
        <p:sp>
          <p:nvSpPr>
            <p:cNvPr id="8" name="Pentagon 7"/>
            <p:cNvSpPr/>
            <p:nvPr/>
          </p:nvSpPr>
          <p:spPr>
            <a:xfrm>
              <a:off x="922638" y="2957383"/>
              <a:ext cx="2108886" cy="11450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p:cNvSpPr txBox="1"/>
            <p:nvPr/>
          </p:nvSpPr>
          <p:spPr>
            <a:xfrm>
              <a:off x="996778" y="3031524"/>
              <a:ext cx="1701112" cy="954106"/>
            </a:xfrm>
            <a:prstGeom prst="rect">
              <a:avLst/>
            </a:prstGeom>
            <a:noFill/>
          </p:spPr>
          <p:txBody>
            <a:bodyPr wrap="square" rtlCol="0">
              <a:spAutoFit/>
            </a:bodyPr>
            <a:lstStyle/>
            <a:p>
              <a:r>
                <a:rPr lang="en-US" sz="1100" b="1" dirty="0"/>
                <a:t>Mail out </a:t>
              </a:r>
            </a:p>
            <a:p>
              <a:r>
                <a:rPr lang="en-US" sz="900" dirty="0"/>
                <a:t>Mail copy of letter and flyer to each premises on the contact list. Set start and end date for the survey. </a:t>
              </a:r>
              <a:endParaRPr lang="en-AU" sz="900" dirty="0"/>
            </a:p>
          </p:txBody>
        </p:sp>
      </p:grpSp>
      <p:cxnSp>
        <p:nvCxnSpPr>
          <p:cNvPr id="11" name="Straight Connector 10"/>
          <p:cNvCxnSpPr>
            <a:stCxn id="4" idx="1"/>
          </p:cNvCxnSpPr>
          <p:nvPr/>
        </p:nvCxnSpPr>
        <p:spPr>
          <a:xfrm flipH="1">
            <a:off x="922632" y="3019166"/>
            <a:ext cx="6" cy="254550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8" idx="1"/>
          </p:cNvCxnSpPr>
          <p:nvPr/>
        </p:nvCxnSpPr>
        <p:spPr>
          <a:xfrm>
            <a:off x="3991236" y="3019165"/>
            <a:ext cx="0" cy="30438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922638" y="3970638"/>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186248" y="3855870"/>
            <a:ext cx="1804086" cy="230832"/>
          </a:xfrm>
          <a:prstGeom prst="rect">
            <a:avLst/>
          </a:prstGeom>
          <a:noFill/>
        </p:spPr>
        <p:txBody>
          <a:bodyPr wrap="square" rtlCol="0">
            <a:spAutoFit/>
          </a:bodyPr>
          <a:lstStyle/>
          <a:p>
            <a:r>
              <a:rPr lang="en-US" sz="900" dirty="0"/>
              <a:t>Set up letter for mail merge</a:t>
            </a:r>
            <a:endParaRPr lang="en-AU" sz="900" dirty="0"/>
          </a:p>
        </p:txBody>
      </p:sp>
      <p:cxnSp>
        <p:nvCxnSpPr>
          <p:cNvPr id="17" name="Straight Arrow Connector 16"/>
          <p:cNvCxnSpPr/>
          <p:nvPr/>
        </p:nvCxnSpPr>
        <p:spPr>
          <a:xfrm>
            <a:off x="926754" y="4180704"/>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926754" y="4576124"/>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182126" y="4082412"/>
            <a:ext cx="1804086" cy="369332"/>
          </a:xfrm>
          <a:prstGeom prst="rect">
            <a:avLst/>
          </a:prstGeom>
          <a:noFill/>
        </p:spPr>
        <p:txBody>
          <a:bodyPr wrap="square" rtlCol="0">
            <a:spAutoFit/>
          </a:bodyPr>
          <a:lstStyle/>
          <a:p>
            <a:r>
              <a:rPr lang="en-US" sz="900" dirty="0"/>
              <a:t>Include contact phone number on all flyers</a:t>
            </a:r>
            <a:endParaRPr lang="en-AU" sz="900" dirty="0"/>
          </a:p>
        </p:txBody>
      </p:sp>
      <p:sp>
        <p:nvSpPr>
          <p:cNvPr id="20" name="TextBox 19"/>
          <p:cNvSpPr txBox="1"/>
          <p:nvPr/>
        </p:nvSpPr>
        <p:spPr>
          <a:xfrm>
            <a:off x="1182126" y="4469591"/>
            <a:ext cx="1804086" cy="784830"/>
          </a:xfrm>
          <a:prstGeom prst="rect">
            <a:avLst/>
          </a:prstGeom>
          <a:noFill/>
        </p:spPr>
        <p:txBody>
          <a:bodyPr wrap="square" rtlCol="0">
            <a:spAutoFit/>
          </a:bodyPr>
          <a:lstStyle/>
          <a:p>
            <a:r>
              <a:rPr lang="en-US" sz="900" dirty="0"/>
              <a:t>Print out sufficient flyers to put with each letter for each priority location *Flyers are customized to each priority site.</a:t>
            </a:r>
            <a:endParaRPr lang="en-AU" sz="900" dirty="0"/>
          </a:p>
        </p:txBody>
      </p:sp>
      <p:cxnSp>
        <p:nvCxnSpPr>
          <p:cNvPr id="22" name="Straight Arrow Connector 21"/>
          <p:cNvCxnSpPr/>
          <p:nvPr/>
        </p:nvCxnSpPr>
        <p:spPr>
          <a:xfrm>
            <a:off x="3991238" y="3974754"/>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254848" y="3859986"/>
            <a:ext cx="1804086" cy="923330"/>
          </a:xfrm>
          <a:prstGeom prst="rect">
            <a:avLst/>
          </a:prstGeom>
          <a:noFill/>
        </p:spPr>
        <p:txBody>
          <a:bodyPr wrap="square" rtlCol="0">
            <a:spAutoFit/>
          </a:bodyPr>
          <a:lstStyle/>
          <a:p>
            <a:r>
              <a:rPr lang="en-US" sz="900" dirty="0"/>
              <a:t>Print hard copies of Household and Business surveys to send to people who ring advising they cannot access the online survey. </a:t>
            </a:r>
            <a:endParaRPr lang="en-AU" sz="900" dirty="0"/>
          </a:p>
        </p:txBody>
      </p:sp>
      <p:cxnSp>
        <p:nvCxnSpPr>
          <p:cNvPr id="24" name="Straight Arrow Connector 23"/>
          <p:cNvCxnSpPr/>
          <p:nvPr/>
        </p:nvCxnSpPr>
        <p:spPr>
          <a:xfrm>
            <a:off x="3995354" y="4868560"/>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3995354" y="5980683"/>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250726" y="4770268"/>
            <a:ext cx="1804086" cy="1061829"/>
          </a:xfrm>
          <a:prstGeom prst="rect">
            <a:avLst/>
          </a:prstGeom>
          <a:noFill/>
        </p:spPr>
        <p:txBody>
          <a:bodyPr wrap="square" rtlCol="0">
            <a:spAutoFit/>
          </a:bodyPr>
          <a:lstStyle/>
          <a:p>
            <a:r>
              <a:rPr lang="en-US" sz="900" dirty="0"/>
              <a:t>Check with people who call in to confirm if they run a business – if so send both Household &amp; Business surveys, otherwise just send the Household survey with reply envelope</a:t>
            </a:r>
            <a:endParaRPr lang="en-AU" sz="900" dirty="0"/>
          </a:p>
        </p:txBody>
      </p:sp>
      <p:sp>
        <p:nvSpPr>
          <p:cNvPr id="27" name="TextBox 26"/>
          <p:cNvSpPr txBox="1"/>
          <p:nvPr/>
        </p:nvSpPr>
        <p:spPr>
          <a:xfrm>
            <a:off x="4250726" y="5841196"/>
            <a:ext cx="1804086" cy="646331"/>
          </a:xfrm>
          <a:prstGeom prst="rect">
            <a:avLst/>
          </a:prstGeom>
          <a:noFill/>
        </p:spPr>
        <p:txBody>
          <a:bodyPr wrap="square" rtlCol="0">
            <a:spAutoFit/>
          </a:bodyPr>
          <a:lstStyle/>
          <a:p>
            <a:r>
              <a:rPr lang="en-US" sz="900" dirty="0"/>
              <a:t>Collect returned surveys and send to </a:t>
            </a:r>
            <a:r>
              <a:rPr lang="en-US" sz="900" dirty="0" err="1"/>
              <a:t>Optimi</a:t>
            </a:r>
            <a:r>
              <a:rPr lang="en-US" sz="900" dirty="0"/>
              <a:t> Digital in Express Post satchels provided.</a:t>
            </a:r>
            <a:endParaRPr lang="en-AU" sz="900" dirty="0"/>
          </a:p>
        </p:txBody>
      </p:sp>
      <p:grpSp>
        <p:nvGrpSpPr>
          <p:cNvPr id="29" name="Group 28"/>
          <p:cNvGrpSpPr/>
          <p:nvPr/>
        </p:nvGrpSpPr>
        <p:grpSpPr>
          <a:xfrm>
            <a:off x="7224588" y="2450751"/>
            <a:ext cx="2108886" cy="1145060"/>
            <a:chOff x="922638" y="2957383"/>
            <a:chExt cx="2108886" cy="1145059"/>
          </a:xfrm>
        </p:grpSpPr>
        <p:sp>
          <p:nvSpPr>
            <p:cNvPr id="30" name="Pentagon 29"/>
            <p:cNvSpPr/>
            <p:nvPr/>
          </p:nvSpPr>
          <p:spPr>
            <a:xfrm>
              <a:off x="922638" y="2957383"/>
              <a:ext cx="2108886" cy="11450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TextBox 30"/>
            <p:cNvSpPr txBox="1"/>
            <p:nvPr/>
          </p:nvSpPr>
          <p:spPr>
            <a:xfrm>
              <a:off x="996778" y="3031524"/>
              <a:ext cx="1701112" cy="954106"/>
            </a:xfrm>
            <a:prstGeom prst="rect">
              <a:avLst/>
            </a:prstGeom>
            <a:noFill/>
          </p:spPr>
          <p:txBody>
            <a:bodyPr wrap="square" rtlCol="0">
              <a:spAutoFit/>
            </a:bodyPr>
            <a:lstStyle/>
            <a:p>
              <a:r>
                <a:rPr lang="en-US" sz="1100" b="1" dirty="0"/>
                <a:t>Data Processing</a:t>
              </a:r>
            </a:p>
            <a:p>
              <a:r>
                <a:rPr lang="en-US" sz="900" dirty="0"/>
                <a:t>Online surveys will automatically be processed. </a:t>
              </a:r>
              <a:r>
                <a:rPr lang="en-US" sz="900" dirty="0" err="1"/>
                <a:t>Optimi</a:t>
              </a:r>
              <a:r>
                <a:rPr lang="en-US" sz="900" dirty="0"/>
                <a:t> Digital with input hard copy surveys.</a:t>
              </a:r>
              <a:endParaRPr lang="en-AU" sz="900" dirty="0"/>
            </a:p>
          </p:txBody>
        </p:sp>
      </p:grpSp>
      <p:cxnSp>
        <p:nvCxnSpPr>
          <p:cNvPr id="32" name="Straight Connector 31"/>
          <p:cNvCxnSpPr>
            <a:stCxn id="30" idx="1"/>
          </p:cNvCxnSpPr>
          <p:nvPr/>
        </p:nvCxnSpPr>
        <p:spPr>
          <a:xfrm>
            <a:off x="7224588" y="3023281"/>
            <a:ext cx="0" cy="27250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7224590" y="3978870"/>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7488200" y="3864102"/>
            <a:ext cx="1804086" cy="646331"/>
          </a:xfrm>
          <a:prstGeom prst="rect">
            <a:avLst/>
          </a:prstGeom>
          <a:noFill/>
        </p:spPr>
        <p:txBody>
          <a:bodyPr wrap="square" rtlCol="0">
            <a:spAutoFit/>
          </a:bodyPr>
          <a:lstStyle/>
          <a:p>
            <a:r>
              <a:rPr lang="en-US" sz="900" dirty="0" err="1"/>
              <a:t>Optimi</a:t>
            </a:r>
            <a:r>
              <a:rPr lang="en-US" sz="900" dirty="0"/>
              <a:t> Digital receives hard copy surveys and inputs into the </a:t>
            </a:r>
            <a:r>
              <a:rPr lang="en-US" sz="900" dirty="0" err="1"/>
              <a:t>Typeform</a:t>
            </a:r>
            <a:r>
              <a:rPr lang="en-US" sz="900" dirty="0"/>
              <a:t> system, to align with each priority site. </a:t>
            </a:r>
            <a:endParaRPr lang="en-AU" sz="900" dirty="0"/>
          </a:p>
        </p:txBody>
      </p:sp>
      <p:cxnSp>
        <p:nvCxnSpPr>
          <p:cNvPr id="35" name="Straight Arrow Connector 34"/>
          <p:cNvCxnSpPr/>
          <p:nvPr/>
        </p:nvCxnSpPr>
        <p:spPr>
          <a:xfrm>
            <a:off x="7228706" y="4600827"/>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7228706" y="5564668"/>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7484078" y="4502535"/>
            <a:ext cx="1804086" cy="923330"/>
          </a:xfrm>
          <a:prstGeom prst="rect">
            <a:avLst/>
          </a:prstGeom>
          <a:noFill/>
        </p:spPr>
        <p:txBody>
          <a:bodyPr wrap="square" rtlCol="0">
            <a:spAutoFit/>
          </a:bodyPr>
          <a:lstStyle/>
          <a:p>
            <a:r>
              <a:rPr lang="en-US" sz="900" dirty="0" err="1"/>
              <a:t>Optimi</a:t>
            </a:r>
            <a:r>
              <a:rPr lang="en-US" sz="900" dirty="0"/>
              <a:t> Digital extracts final statistics and results on conclusion of survey period and inputs this into the Baseline Profile for each priority location.</a:t>
            </a:r>
            <a:endParaRPr lang="en-AU" sz="900" dirty="0"/>
          </a:p>
        </p:txBody>
      </p:sp>
      <p:sp>
        <p:nvSpPr>
          <p:cNvPr id="38" name="TextBox 37"/>
          <p:cNvSpPr txBox="1"/>
          <p:nvPr/>
        </p:nvSpPr>
        <p:spPr>
          <a:xfrm>
            <a:off x="7484078" y="5425181"/>
            <a:ext cx="1804086" cy="507831"/>
          </a:xfrm>
          <a:prstGeom prst="rect">
            <a:avLst/>
          </a:prstGeom>
          <a:noFill/>
        </p:spPr>
        <p:txBody>
          <a:bodyPr wrap="square" rtlCol="0">
            <a:spAutoFit/>
          </a:bodyPr>
          <a:lstStyle/>
          <a:p>
            <a:r>
              <a:rPr lang="en-US" sz="900" dirty="0"/>
              <a:t>Survey user analytics are also included in the Baseline Profile.</a:t>
            </a:r>
            <a:endParaRPr lang="en-AU" sz="900" dirty="0"/>
          </a:p>
        </p:txBody>
      </p:sp>
      <p:cxnSp>
        <p:nvCxnSpPr>
          <p:cNvPr id="41" name="Straight Arrow Connector 40"/>
          <p:cNvCxnSpPr/>
          <p:nvPr/>
        </p:nvCxnSpPr>
        <p:spPr>
          <a:xfrm>
            <a:off x="922632" y="5362843"/>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178004" y="5256310"/>
            <a:ext cx="1804086" cy="923330"/>
          </a:xfrm>
          <a:prstGeom prst="rect">
            <a:avLst/>
          </a:prstGeom>
          <a:noFill/>
        </p:spPr>
        <p:txBody>
          <a:bodyPr wrap="square" rtlCol="0">
            <a:spAutoFit/>
          </a:bodyPr>
          <a:lstStyle/>
          <a:p>
            <a:r>
              <a:rPr lang="en-US" sz="900" dirty="0"/>
              <a:t>Print out extra copies of flyers to hand out at Council reception areas, when staff can identify a person as residing within one of the priority locations.</a:t>
            </a:r>
            <a:endParaRPr lang="en-AU" sz="900" dirty="0"/>
          </a:p>
        </p:txBody>
      </p:sp>
      <p:cxnSp>
        <p:nvCxnSpPr>
          <p:cNvPr id="43" name="Straight Arrow Connector 42"/>
          <p:cNvCxnSpPr/>
          <p:nvPr/>
        </p:nvCxnSpPr>
        <p:spPr>
          <a:xfrm>
            <a:off x="3991232" y="5581137"/>
            <a:ext cx="232316" cy="8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4950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Supporting Files</a:t>
            </a:r>
            <a:endParaRPr lang="en-AU" dirty="0"/>
          </a:p>
        </p:txBody>
      </p:sp>
      <p:sp>
        <p:nvSpPr>
          <p:cNvPr id="3" name="Content Placeholder 2"/>
          <p:cNvSpPr>
            <a:spLocks noGrp="1"/>
          </p:cNvSpPr>
          <p:nvPr>
            <p:ph idx="1"/>
          </p:nvPr>
        </p:nvSpPr>
        <p:spPr>
          <a:xfrm>
            <a:off x="486032" y="2603500"/>
            <a:ext cx="11219936" cy="3416300"/>
          </a:xfrm>
        </p:spPr>
        <p:txBody>
          <a:bodyPr/>
          <a:lstStyle/>
          <a:p>
            <a:pPr marL="0" indent="0">
              <a:buNone/>
            </a:pPr>
            <a:r>
              <a:rPr lang="en-US" dirty="0"/>
              <a:t>The Baseline Assessment will </a:t>
            </a:r>
            <a:r>
              <a:rPr lang="en-US" dirty="0" err="1"/>
              <a:t>utilise</a:t>
            </a:r>
            <a:r>
              <a:rPr lang="en-US" dirty="0"/>
              <a:t> the following files:</a:t>
            </a:r>
          </a:p>
          <a:p>
            <a:r>
              <a:rPr lang="en-US" dirty="0"/>
              <a:t>Letterbox Flyer – Requests response via online survey web link (unique copy &amp; link for each site)</a:t>
            </a:r>
          </a:p>
          <a:p>
            <a:r>
              <a:rPr lang="en-US" dirty="0"/>
              <a:t>Survey request letter template for mail out of surveys</a:t>
            </a:r>
          </a:p>
          <a:p>
            <a:r>
              <a:rPr lang="en-US" dirty="0"/>
              <a:t>Key Stakeholder Questionnaire letter template</a:t>
            </a:r>
          </a:p>
          <a:p>
            <a:r>
              <a:rPr lang="en-US" dirty="0"/>
              <a:t>Digital Business Survey (to print hard copies) for mailing or email attachments</a:t>
            </a:r>
          </a:p>
          <a:p>
            <a:r>
              <a:rPr lang="en-US" dirty="0"/>
              <a:t>Digital Home Survey (to print hard copies) for mailing or email attachments</a:t>
            </a:r>
          </a:p>
          <a:p>
            <a:r>
              <a:rPr lang="en-US" dirty="0"/>
              <a:t>Key Stakeholder Questionnaire Template </a:t>
            </a:r>
            <a:endParaRPr lang="en-AU" dirty="0"/>
          </a:p>
        </p:txBody>
      </p:sp>
    </p:spTree>
    <p:extLst>
      <p:ext uri="{BB962C8B-B14F-4D97-AF65-F5344CB8AC3E}">
        <p14:creationId xmlns:p14="http://schemas.microsoft.com/office/powerpoint/2010/main" val="3826035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Introduction </a:t>
            </a:r>
          </a:p>
        </p:txBody>
      </p:sp>
      <p:sp>
        <p:nvSpPr>
          <p:cNvPr id="3" name="TextBox 2"/>
          <p:cNvSpPr txBox="1"/>
          <p:nvPr/>
        </p:nvSpPr>
        <p:spPr>
          <a:xfrm>
            <a:off x="461318" y="2299730"/>
            <a:ext cx="11203460" cy="4401205"/>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Optimi Digital has developed a unique investment assessment model to identify digital demand and activity within a specific region, locality or community. The model has proved very useful in building a justification case for investment, towards new or improved mobile coverage or high speed broadband. The model has been used in Western Australia to underpin State funding allocations, in support of expanded and upgraded regional mobile coverage, to over 150 rural and remote sites.</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This model has been designed to align with the WA Treasury Business Case requirements, for the allocation of public funding contributions to facilitate private sector infrastructure. The key measurement criteria are social outcomes, economic development and improved community wellbeing. It is proposed to utilize this model to support justification for up to four priority sites in the Mid-Murray area, to receive funding support for new or improved mobile coverage.</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The cornerstone of the model is the development of a unique Baseline profile for each priority site. This baseline is then tracked following deployment of new or improved coverage, to assess the social and economic impact and evaluate the investment benefits. In some cases a set of comparison Baselines are developed for several sites with adequate mobile coverage, to use in forming a forecast of expected outcomes and demonstrate the justification through a ‘before and after’ picture. Six monthly reviews (up to 18 months following the commissioning date of a new tower) are usually undertaken, to map the impact of the improved mobile coverage against the original Baseline measures and track progress towards the forecast.</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Each Baseline profile can contain a mix of qualitative and quantitative measurement methods including digital activity surveys, remote data sensors, key stakeholder consultations and desktop analysis of local social and economic infrastructure. The format for each Baseline profile will be specific to the nature of a priority site, its demographics and the logistics requirements to perform a full assessment.  </a:t>
            </a:r>
            <a:endParaRPr lang="en-A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1313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8548816" y="4563762"/>
            <a:ext cx="2374557" cy="2104204"/>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dirty="0"/>
              <a:t>Building the Business Case</a:t>
            </a:r>
            <a:endParaRPr lang="en-AU" dirty="0"/>
          </a:p>
        </p:txBody>
      </p:sp>
      <p:grpSp>
        <p:nvGrpSpPr>
          <p:cNvPr id="5" name="Group 4"/>
          <p:cNvGrpSpPr/>
          <p:nvPr/>
        </p:nvGrpSpPr>
        <p:grpSpPr>
          <a:xfrm>
            <a:off x="5082746" y="2036341"/>
            <a:ext cx="1672281" cy="349728"/>
            <a:chOff x="494270" y="2413686"/>
            <a:chExt cx="1672281" cy="906163"/>
          </a:xfrm>
        </p:grpSpPr>
        <p:sp>
          <p:nvSpPr>
            <p:cNvPr id="3" name="Rectangle 2"/>
            <p:cNvSpPr/>
            <p:nvPr/>
          </p:nvSpPr>
          <p:spPr>
            <a:xfrm>
              <a:off x="494270" y="2413686"/>
              <a:ext cx="1672281" cy="906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Box 3"/>
            <p:cNvSpPr txBox="1"/>
            <p:nvPr/>
          </p:nvSpPr>
          <p:spPr>
            <a:xfrm>
              <a:off x="535458" y="2456410"/>
              <a:ext cx="1556952" cy="717718"/>
            </a:xfrm>
            <a:prstGeom prst="rect">
              <a:avLst/>
            </a:prstGeom>
            <a:noFill/>
          </p:spPr>
          <p:txBody>
            <a:bodyPr wrap="square" rtlCol="0">
              <a:spAutoFit/>
            </a:bodyPr>
            <a:lstStyle/>
            <a:p>
              <a:pPr algn="ctr"/>
              <a:r>
                <a:rPr lang="en-US" sz="1200" dirty="0"/>
                <a:t>Business case </a:t>
              </a:r>
            </a:p>
          </p:txBody>
        </p:sp>
      </p:grpSp>
      <p:grpSp>
        <p:nvGrpSpPr>
          <p:cNvPr id="7" name="Group 6"/>
          <p:cNvGrpSpPr/>
          <p:nvPr/>
        </p:nvGrpSpPr>
        <p:grpSpPr>
          <a:xfrm>
            <a:off x="1500950" y="2899715"/>
            <a:ext cx="2147043" cy="1332775"/>
            <a:chOff x="481913" y="2413686"/>
            <a:chExt cx="1684638" cy="906163"/>
          </a:xfrm>
        </p:grpSpPr>
        <p:sp>
          <p:nvSpPr>
            <p:cNvPr id="8" name="Rectangle 7"/>
            <p:cNvSpPr/>
            <p:nvPr/>
          </p:nvSpPr>
          <p:spPr>
            <a:xfrm>
              <a:off x="494270" y="2413686"/>
              <a:ext cx="1672281" cy="906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p:cNvSpPr txBox="1"/>
            <p:nvPr/>
          </p:nvSpPr>
          <p:spPr>
            <a:xfrm>
              <a:off x="481913" y="2456409"/>
              <a:ext cx="1668162" cy="847501"/>
            </a:xfrm>
            <a:prstGeom prst="rect">
              <a:avLst/>
            </a:prstGeom>
            <a:noFill/>
          </p:spPr>
          <p:txBody>
            <a:bodyPr wrap="square" rtlCol="0">
              <a:spAutoFit/>
            </a:bodyPr>
            <a:lstStyle/>
            <a:p>
              <a:r>
                <a:rPr lang="en-US" sz="1200" dirty="0"/>
                <a:t>Priority</a:t>
              </a:r>
            </a:p>
            <a:p>
              <a:pPr marL="171450" indent="-171450">
                <a:buFont typeface="Arial" panose="020B0604020202020204" pitchFamily="34" charset="0"/>
                <a:buChar char="•"/>
              </a:pPr>
              <a:r>
                <a:rPr lang="en-US" sz="900" dirty="0"/>
                <a:t>Isolate database listings</a:t>
              </a:r>
            </a:p>
            <a:p>
              <a:pPr marL="171450" indent="-171450">
                <a:buFont typeface="Arial" panose="020B0604020202020204" pitchFamily="34" charset="0"/>
                <a:buChar char="•"/>
              </a:pPr>
              <a:r>
                <a:rPr lang="en-US" sz="900" dirty="0"/>
                <a:t>Check eligibility - coverage</a:t>
              </a:r>
            </a:p>
            <a:p>
              <a:pPr marL="171450" indent="-171450">
                <a:buFont typeface="Arial" panose="020B0604020202020204" pitchFamily="34" charset="0"/>
                <a:buChar char="•"/>
              </a:pPr>
              <a:r>
                <a:rPr lang="en-US" sz="900" dirty="0"/>
                <a:t>Check type (town, road, park)</a:t>
              </a:r>
            </a:p>
            <a:p>
              <a:pPr marL="171450" indent="-171450">
                <a:buFont typeface="Arial" panose="020B0604020202020204" pitchFamily="34" charset="0"/>
                <a:buChar char="•"/>
              </a:pPr>
              <a:r>
                <a:rPr lang="en-US" sz="900" dirty="0"/>
                <a:t>Check future plan (ACMA)</a:t>
              </a:r>
            </a:p>
            <a:p>
              <a:pPr marL="171450" indent="-171450">
                <a:buFont typeface="Arial" panose="020B0604020202020204" pitchFamily="34" charset="0"/>
                <a:buChar char="•"/>
              </a:pPr>
              <a:r>
                <a:rPr lang="en-US" sz="900" dirty="0"/>
                <a:t>Check social infrastructure</a:t>
              </a:r>
            </a:p>
            <a:p>
              <a:pPr marL="171450" indent="-171450">
                <a:buFont typeface="Arial" panose="020B0604020202020204" pitchFamily="34" charset="0"/>
                <a:buChar char="•"/>
              </a:pPr>
              <a:r>
                <a:rPr lang="en-US" sz="900" dirty="0"/>
                <a:t>Check economic base</a:t>
              </a:r>
            </a:p>
            <a:p>
              <a:pPr marL="171450" indent="-171450">
                <a:buFont typeface="Arial" panose="020B0604020202020204" pitchFamily="34" charset="0"/>
                <a:buChar char="•"/>
              </a:pPr>
              <a:r>
                <a:rPr lang="en-US" sz="900" dirty="0"/>
                <a:t>Score</a:t>
              </a:r>
              <a:endParaRPr lang="en-AU" sz="900" dirty="0"/>
            </a:p>
          </p:txBody>
        </p:sp>
      </p:grpSp>
      <p:grpSp>
        <p:nvGrpSpPr>
          <p:cNvPr id="10" name="Group 9"/>
          <p:cNvGrpSpPr/>
          <p:nvPr/>
        </p:nvGrpSpPr>
        <p:grpSpPr>
          <a:xfrm>
            <a:off x="4148379" y="2899714"/>
            <a:ext cx="2343044" cy="1332774"/>
            <a:chOff x="494270" y="2413686"/>
            <a:chExt cx="1672281" cy="906163"/>
          </a:xfrm>
        </p:grpSpPr>
        <p:sp>
          <p:nvSpPr>
            <p:cNvPr id="11" name="Rectangle 10"/>
            <p:cNvSpPr/>
            <p:nvPr/>
          </p:nvSpPr>
          <p:spPr>
            <a:xfrm>
              <a:off x="494270" y="2413686"/>
              <a:ext cx="1672281" cy="906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p:cNvSpPr txBox="1"/>
            <p:nvPr/>
          </p:nvSpPr>
          <p:spPr>
            <a:xfrm>
              <a:off x="551934" y="2456410"/>
              <a:ext cx="1556952" cy="847501"/>
            </a:xfrm>
            <a:prstGeom prst="rect">
              <a:avLst/>
            </a:prstGeom>
            <a:noFill/>
          </p:spPr>
          <p:txBody>
            <a:bodyPr wrap="square" rtlCol="0">
              <a:spAutoFit/>
            </a:bodyPr>
            <a:lstStyle/>
            <a:p>
              <a:r>
                <a:rPr lang="en-US" sz="1200" dirty="0"/>
                <a:t>Baseline Profile</a:t>
              </a:r>
            </a:p>
            <a:p>
              <a:pPr marL="171450" indent="-171450">
                <a:buFont typeface="Arial" panose="020B0604020202020204" pitchFamily="34" charset="0"/>
                <a:buChar char="•"/>
              </a:pPr>
              <a:r>
                <a:rPr lang="en-US" sz="900" dirty="0"/>
                <a:t>Build Background</a:t>
              </a:r>
            </a:p>
            <a:p>
              <a:pPr marL="171450" indent="-171450">
                <a:buFont typeface="Arial" panose="020B0604020202020204" pitchFamily="34" charset="0"/>
                <a:buChar char="•"/>
              </a:pPr>
              <a:r>
                <a:rPr lang="en-US" sz="900" dirty="0"/>
                <a:t>Build Digital citizen profile</a:t>
              </a:r>
            </a:p>
            <a:p>
              <a:pPr marL="171450" indent="-171450">
                <a:buFont typeface="Arial" panose="020B0604020202020204" pitchFamily="34" charset="0"/>
                <a:buChar char="•"/>
              </a:pPr>
              <a:r>
                <a:rPr lang="en-US" sz="900" dirty="0"/>
                <a:t>Build Mobile usage profile</a:t>
              </a:r>
            </a:p>
            <a:p>
              <a:pPr marL="171450" indent="-171450">
                <a:buFont typeface="Arial" panose="020B0604020202020204" pitchFamily="34" charset="0"/>
                <a:buChar char="•"/>
              </a:pPr>
              <a:r>
                <a:rPr lang="en-US" sz="900" dirty="0"/>
                <a:t>Build Digital Business profile</a:t>
              </a:r>
            </a:p>
            <a:p>
              <a:pPr marL="171450" indent="-171450">
                <a:buFont typeface="Arial" panose="020B0604020202020204" pitchFamily="34" charset="0"/>
                <a:buChar char="•"/>
              </a:pPr>
              <a:r>
                <a:rPr lang="en-US" sz="900" dirty="0"/>
                <a:t>Create Innovation summary</a:t>
              </a:r>
            </a:p>
            <a:p>
              <a:pPr marL="171450" indent="-171450">
                <a:buFont typeface="Arial" panose="020B0604020202020204" pitchFamily="34" charset="0"/>
                <a:buChar char="•"/>
              </a:pPr>
              <a:r>
                <a:rPr lang="en-US" sz="900" dirty="0"/>
                <a:t>Develop Improvement forecast</a:t>
              </a:r>
            </a:p>
            <a:p>
              <a:pPr marL="171450" indent="-171450">
                <a:buFont typeface="Arial" panose="020B0604020202020204" pitchFamily="34" charset="0"/>
                <a:buChar char="•"/>
              </a:pPr>
              <a:r>
                <a:rPr lang="en-US" sz="900" dirty="0"/>
                <a:t>Summary</a:t>
              </a:r>
              <a:endParaRPr lang="en-AU" sz="900" dirty="0"/>
            </a:p>
          </p:txBody>
        </p:sp>
      </p:grpSp>
      <p:grpSp>
        <p:nvGrpSpPr>
          <p:cNvPr id="16" name="Group 15"/>
          <p:cNvGrpSpPr/>
          <p:nvPr/>
        </p:nvGrpSpPr>
        <p:grpSpPr>
          <a:xfrm>
            <a:off x="7006281" y="2899713"/>
            <a:ext cx="3085070" cy="1332777"/>
            <a:chOff x="494270" y="2413686"/>
            <a:chExt cx="1672281" cy="906163"/>
          </a:xfrm>
        </p:grpSpPr>
        <p:sp>
          <p:nvSpPr>
            <p:cNvPr id="17" name="Rectangle 16"/>
            <p:cNvSpPr/>
            <p:nvPr/>
          </p:nvSpPr>
          <p:spPr>
            <a:xfrm>
              <a:off x="494270" y="2413686"/>
              <a:ext cx="1672281" cy="906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TextBox 17"/>
            <p:cNvSpPr txBox="1"/>
            <p:nvPr/>
          </p:nvSpPr>
          <p:spPr>
            <a:xfrm>
              <a:off x="535459" y="2456411"/>
              <a:ext cx="1556952" cy="753333"/>
            </a:xfrm>
            <a:prstGeom prst="rect">
              <a:avLst/>
            </a:prstGeom>
            <a:noFill/>
          </p:spPr>
          <p:txBody>
            <a:bodyPr wrap="square" rtlCol="0">
              <a:spAutoFit/>
            </a:bodyPr>
            <a:lstStyle/>
            <a:p>
              <a:r>
                <a:rPr lang="en-US" sz="1200" dirty="0"/>
                <a:t>Facilitation</a:t>
              </a:r>
            </a:p>
            <a:p>
              <a:pPr marL="171450" indent="-171450">
                <a:buFont typeface="Arial" panose="020B0604020202020204" pitchFamily="34" charset="0"/>
                <a:buChar char="•"/>
              </a:pPr>
              <a:r>
                <a:rPr lang="en-US" sz="900" dirty="0"/>
                <a:t>Identify supporting or aligned infrastructure</a:t>
              </a:r>
            </a:p>
            <a:p>
              <a:pPr marL="171450" indent="-171450">
                <a:buFont typeface="Arial" panose="020B0604020202020204" pitchFamily="34" charset="0"/>
                <a:buChar char="•"/>
              </a:pPr>
              <a:r>
                <a:rPr lang="en-US" sz="900" dirty="0"/>
                <a:t>Confirm 3</a:t>
              </a:r>
              <a:r>
                <a:rPr lang="en-US" sz="900" baseline="30000" dirty="0"/>
                <a:t>rd</a:t>
              </a:r>
              <a:r>
                <a:rPr lang="en-US" sz="900" dirty="0"/>
                <a:t> part co-investment support</a:t>
              </a:r>
            </a:p>
            <a:p>
              <a:pPr marL="171450" indent="-171450">
                <a:buFont typeface="Arial" panose="020B0604020202020204" pitchFamily="34" charset="0"/>
                <a:buChar char="•"/>
              </a:pPr>
              <a:r>
                <a:rPr lang="en-US" sz="900" dirty="0"/>
                <a:t>Identify Economic Development alignments</a:t>
              </a:r>
            </a:p>
            <a:p>
              <a:pPr marL="171450" indent="-171450">
                <a:buFont typeface="Arial" panose="020B0604020202020204" pitchFamily="34" charset="0"/>
                <a:buChar char="•"/>
              </a:pPr>
              <a:r>
                <a:rPr lang="en-US" sz="900" dirty="0"/>
                <a:t>Identify political support</a:t>
              </a:r>
            </a:p>
            <a:p>
              <a:pPr marL="171450" indent="-171450">
                <a:buFont typeface="Arial" panose="020B0604020202020204" pitchFamily="34" charset="0"/>
                <a:buChar char="•"/>
              </a:pPr>
              <a:r>
                <a:rPr lang="en-US" sz="900" dirty="0"/>
                <a:t>Identify community sentiment and support</a:t>
              </a:r>
            </a:p>
            <a:p>
              <a:pPr marL="171450" indent="-171450">
                <a:buFont typeface="Arial" panose="020B0604020202020204" pitchFamily="34" charset="0"/>
                <a:buChar char="•"/>
              </a:pPr>
              <a:endParaRPr lang="en-AU" sz="900" dirty="0"/>
            </a:p>
          </p:txBody>
        </p:sp>
      </p:grpSp>
      <p:grpSp>
        <p:nvGrpSpPr>
          <p:cNvPr id="19" name="Group 18"/>
          <p:cNvGrpSpPr/>
          <p:nvPr/>
        </p:nvGrpSpPr>
        <p:grpSpPr>
          <a:xfrm>
            <a:off x="4287788" y="4938597"/>
            <a:ext cx="1672281" cy="1355126"/>
            <a:chOff x="494270" y="2413686"/>
            <a:chExt cx="1672281" cy="906163"/>
          </a:xfrm>
        </p:grpSpPr>
        <p:sp>
          <p:nvSpPr>
            <p:cNvPr id="20" name="Rectangle 19"/>
            <p:cNvSpPr/>
            <p:nvPr/>
          </p:nvSpPr>
          <p:spPr>
            <a:xfrm>
              <a:off x="494270" y="2413686"/>
              <a:ext cx="1672281" cy="906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TextBox 20"/>
            <p:cNvSpPr txBox="1"/>
            <p:nvPr/>
          </p:nvSpPr>
          <p:spPr>
            <a:xfrm>
              <a:off x="535459" y="2496065"/>
              <a:ext cx="1556952" cy="555682"/>
            </a:xfrm>
            <a:prstGeom prst="rect">
              <a:avLst/>
            </a:prstGeom>
            <a:noFill/>
          </p:spPr>
          <p:txBody>
            <a:bodyPr wrap="square" rtlCol="0">
              <a:spAutoFit/>
            </a:bodyPr>
            <a:lstStyle/>
            <a:p>
              <a:r>
                <a:rPr lang="en-US" sz="1200" dirty="0"/>
                <a:t>Stakeholder Views</a:t>
              </a:r>
            </a:p>
            <a:p>
              <a:pPr marL="171450" indent="-171450">
                <a:buFont typeface="Arial" panose="020B0604020202020204" pitchFamily="34" charset="0"/>
                <a:buChar char="•"/>
              </a:pPr>
              <a:r>
                <a:rPr lang="en-US" sz="900" dirty="0"/>
                <a:t>Questionnaire</a:t>
              </a:r>
            </a:p>
            <a:p>
              <a:pPr marL="171450" indent="-171450">
                <a:buFont typeface="Arial" panose="020B0604020202020204" pitchFamily="34" charset="0"/>
                <a:buChar char="•"/>
              </a:pPr>
              <a:r>
                <a:rPr lang="en-US" sz="900" dirty="0"/>
                <a:t>Interviews</a:t>
              </a:r>
            </a:p>
            <a:p>
              <a:pPr marL="171450" indent="-171450">
                <a:buFont typeface="Arial" panose="020B0604020202020204" pitchFamily="34" charset="0"/>
                <a:buChar char="•"/>
              </a:pPr>
              <a:r>
                <a:rPr lang="en-US" sz="900" dirty="0"/>
                <a:t>Media</a:t>
              </a:r>
            </a:p>
            <a:p>
              <a:pPr marL="171450" indent="-171450">
                <a:buFont typeface="Arial" panose="020B0604020202020204" pitchFamily="34" charset="0"/>
                <a:buChar char="•"/>
              </a:pPr>
              <a:r>
                <a:rPr lang="en-US" sz="900" dirty="0"/>
                <a:t>Feedback</a:t>
              </a:r>
            </a:p>
          </p:txBody>
        </p:sp>
      </p:grpSp>
      <p:grpSp>
        <p:nvGrpSpPr>
          <p:cNvPr id="22" name="Group 21"/>
          <p:cNvGrpSpPr/>
          <p:nvPr/>
        </p:nvGrpSpPr>
        <p:grpSpPr>
          <a:xfrm>
            <a:off x="2228324" y="4938597"/>
            <a:ext cx="1672281" cy="1355125"/>
            <a:chOff x="494270" y="2413686"/>
            <a:chExt cx="1672281" cy="906163"/>
          </a:xfrm>
        </p:grpSpPr>
        <p:sp>
          <p:nvSpPr>
            <p:cNvPr id="23" name="Rectangle 22"/>
            <p:cNvSpPr/>
            <p:nvPr/>
          </p:nvSpPr>
          <p:spPr>
            <a:xfrm>
              <a:off x="494270" y="2413686"/>
              <a:ext cx="1672281" cy="906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TextBox 23"/>
            <p:cNvSpPr txBox="1"/>
            <p:nvPr/>
          </p:nvSpPr>
          <p:spPr>
            <a:xfrm>
              <a:off x="535459" y="2496065"/>
              <a:ext cx="1556952" cy="648295"/>
            </a:xfrm>
            <a:prstGeom prst="rect">
              <a:avLst/>
            </a:prstGeom>
            <a:noFill/>
          </p:spPr>
          <p:txBody>
            <a:bodyPr wrap="square" rtlCol="0">
              <a:spAutoFit/>
            </a:bodyPr>
            <a:lstStyle/>
            <a:p>
              <a:r>
                <a:rPr lang="en-US" sz="1200" dirty="0"/>
                <a:t>Digital Measures</a:t>
              </a:r>
            </a:p>
            <a:p>
              <a:pPr marL="171450" indent="-171450">
                <a:buFont typeface="Arial" panose="020B0604020202020204" pitchFamily="34" charset="0"/>
                <a:buChar char="•"/>
              </a:pPr>
              <a:r>
                <a:rPr lang="en-US" sz="900" dirty="0"/>
                <a:t>Online survey  </a:t>
              </a:r>
            </a:p>
            <a:p>
              <a:pPr marL="171450" indent="-171450">
                <a:buFont typeface="Arial" panose="020B0604020202020204" pitchFamily="34" charset="0"/>
                <a:buChar char="•"/>
              </a:pPr>
              <a:r>
                <a:rPr lang="en-US" sz="900" dirty="0"/>
                <a:t>Mailed out surveys</a:t>
              </a:r>
            </a:p>
            <a:p>
              <a:pPr marL="171450" indent="-171450">
                <a:buFont typeface="Arial" panose="020B0604020202020204" pitchFamily="34" charset="0"/>
                <a:buChar char="•"/>
              </a:pPr>
              <a:r>
                <a:rPr lang="en-US" sz="900" dirty="0"/>
                <a:t>Desktop research</a:t>
              </a:r>
            </a:p>
            <a:p>
              <a:pPr marL="171450" indent="-171450">
                <a:buFont typeface="Arial" panose="020B0604020202020204" pitchFamily="34" charset="0"/>
                <a:buChar char="•"/>
              </a:pPr>
              <a:r>
                <a:rPr lang="en-US" sz="900" dirty="0"/>
                <a:t>Latent demand</a:t>
              </a:r>
            </a:p>
            <a:p>
              <a:pPr marL="171450" indent="-171450">
                <a:buFont typeface="Arial" panose="020B0604020202020204" pitchFamily="34" charset="0"/>
                <a:buChar char="•"/>
              </a:pPr>
              <a:r>
                <a:rPr lang="en-US" sz="900" dirty="0"/>
                <a:t>Anecdotal</a:t>
              </a:r>
              <a:endParaRPr lang="en-AU" sz="900" dirty="0"/>
            </a:p>
          </p:txBody>
        </p:sp>
      </p:grpSp>
      <p:grpSp>
        <p:nvGrpSpPr>
          <p:cNvPr id="31" name="Group 30"/>
          <p:cNvGrpSpPr/>
          <p:nvPr/>
        </p:nvGrpSpPr>
        <p:grpSpPr>
          <a:xfrm>
            <a:off x="6404912" y="4948379"/>
            <a:ext cx="1672281" cy="1345344"/>
            <a:chOff x="494270" y="2413686"/>
            <a:chExt cx="1672281" cy="906163"/>
          </a:xfrm>
        </p:grpSpPr>
        <p:sp>
          <p:nvSpPr>
            <p:cNvPr id="32" name="Rectangle 31"/>
            <p:cNvSpPr/>
            <p:nvPr/>
          </p:nvSpPr>
          <p:spPr>
            <a:xfrm>
              <a:off x="494270" y="2413686"/>
              <a:ext cx="1672281" cy="906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3" name="TextBox 32"/>
            <p:cNvSpPr txBox="1"/>
            <p:nvPr/>
          </p:nvSpPr>
          <p:spPr>
            <a:xfrm>
              <a:off x="535459" y="2496065"/>
              <a:ext cx="1556952" cy="746296"/>
            </a:xfrm>
            <a:prstGeom prst="rect">
              <a:avLst/>
            </a:prstGeom>
            <a:noFill/>
          </p:spPr>
          <p:txBody>
            <a:bodyPr wrap="square" rtlCol="0">
              <a:spAutoFit/>
            </a:bodyPr>
            <a:lstStyle/>
            <a:p>
              <a:r>
                <a:rPr lang="en-US" sz="1200" dirty="0"/>
                <a:t>Benchmarking</a:t>
              </a:r>
            </a:p>
            <a:p>
              <a:pPr marL="171450" indent="-171450">
                <a:buFont typeface="Arial" panose="020B0604020202020204" pitchFamily="34" charset="0"/>
                <a:buChar char="•"/>
              </a:pPr>
              <a:r>
                <a:rPr lang="en-US" sz="900" dirty="0"/>
                <a:t>International reports</a:t>
              </a:r>
            </a:p>
            <a:p>
              <a:pPr marL="171450" indent="-171450">
                <a:buFont typeface="Arial" panose="020B0604020202020204" pitchFamily="34" charset="0"/>
                <a:buChar char="•"/>
              </a:pPr>
              <a:r>
                <a:rPr lang="en-US" sz="900" dirty="0"/>
                <a:t>National reports</a:t>
              </a:r>
            </a:p>
            <a:p>
              <a:pPr marL="171450" indent="-171450">
                <a:buFont typeface="Arial" panose="020B0604020202020204" pitchFamily="34" charset="0"/>
                <a:buChar char="•"/>
              </a:pPr>
              <a:r>
                <a:rPr lang="en-US" sz="900" dirty="0"/>
                <a:t>ABS - Census</a:t>
              </a:r>
            </a:p>
            <a:p>
              <a:pPr marL="171450" indent="-171450">
                <a:buFont typeface="Arial" panose="020B0604020202020204" pitchFamily="34" charset="0"/>
                <a:buChar char="•"/>
              </a:pPr>
              <a:r>
                <a:rPr lang="en-US" sz="900" dirty="0"/>
                <a:t>ABS HUIT &amp; BUIT</a:t>
              </a:r>
            </a:p>
            <a:p>
              <a:pPr marL="171450" indent="-171450">
                <a:buFont typeface="Arial" panose="020B0604020202020204" pitchFamily="34" charset="0"/>
                <a:buChar char="•"/>
              </a:pPr>
              <a:r>
                <a:rPr lang="en-US" sz="900" dirty="0"/>
                <a:t>Sensis report</a:t>
              </a:r>
            </a:p>
            <a:p>
              <a:pPr marL="171450" indent="-171450">
                <a:buFont typeface="Arial" panose="020B0604020202020204" pitchFamily="34" charset="0"/>
                <a:buChar char="•"/>
              </a:pPr>
              <a:r>
                <a:rPr lang="en-US" sz="900" dirty="0"/>
                <a:t>ACMA Stats</a:t>
              </a:r>
              <a:endParaRPr lang="en-AU" sz="900" dirty="0"/>
            </a:p>
          </p:txBody>
        </p:sp>
      </p:grpSp>
      <p:cxnSp>
        <p:nvCxnSpPr>
          <p:cNvPr id="46" name="Straight Arrow Connector 45"/>
          <p:cNvCxnSpPr/>
          <p:nvPr/>
        </p:nvCxnSpPr>
        <p:spPr>
          <a:xfrm>
            <a:off x="3659600" y="3352795"/>
            <a:ext cx="488779" cy="513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6503030" y="3389430"/>
            <a:ext cx="488779" cy="513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32" idx="1"/>
            <a:endCxn id="20" idx="3"/>
          </p:cNvCxnSpPr>
          <p:nvPr/>
        </p:nvCxnSpPr>
        <p:spPr>
          <a:xfrm flipH="1" flipV="1">
            <a:off x="5960069" y="5616160"/>
            <a:ext cx="444843" cy="489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20" idx="1"/>
            <a:endCxn id="23" idx="3"/>
          </p:cNvCxnSpPr>
          <p:nvPr/>
        </p:nvCxnSpPr>
        <p:spPr>
          <a:xfrm flipH="1">
            <a:off x="3900605" y="5616160"/>
            <a:ext cx="387183"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2" name="Group 51"/>
          <p:cNvGrpSpPr/>
          <p:nvPr/>
        </p:nvGrpSpPr>
        <p:grpSpPr>
          <a:xfrm>
            <a:off x="8839200" y="4944257"/>
            <a:ext cx="1672281" cy="1345344"/>
            <a:chOff x="494270" y="2413686"/>
            <a:chExt cx="1672281" cy="906163"/>
          </a:xfrm>
        </p:grpSpPr>
        <p:sp>
          <p:nvSpPr>
            <p:cNvPr id="54" name="Rectangle 53"/>
            <p:cNvSpPr/>
            <p:nvPr/>
          </p:nvSpPr>
          <p:spPr>
            <a:xfrm>
              <a:off x="494270" y="2413686"/>
              <a:ext cx="1672281" cy="906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6" name="TextBox 55"/>
            <p:cNvSpPr txBox="1"/>
            <p:nvPr/>
          </p:nvSpPr>
          <p:spPr>
            <a:xfrm>
              <a:off x="535459" y="2496065"/>
              <a:ext cx="1556952" cy="746296"/>
            </a:xfrm>
            <a:prstGeom prst="rect">
              <a:avLst/>
            </a:prstGeom>
            <a:noFill/>
          </p:spPr>
          <p:txBody>
            <a:bodyPr wrap="square" rtlCol="0">
              <a:spAutoFit/>
            </a:bodyPr>
            <a:lstStyle/>
            <a:p>
              <a:r>
                <a:rPr lang="en-US" sz="1200" dirty="0"/>
                <a:t>Latent Demand</a:t>
              </a:r>
            </a:p>
            <a:p>
              <a:pPr marL="171450" indent="-171450">
                <a:buFont typeface="Arial" panose="020B0604020202020204" pitchFamily="34" charset="0"/>
                <a:buChar char="•"/>
              </a:pPr>
              <a:r>
                <a:rPr lang="en-US" sz="900" dirty="0"/>
                <a:t>Isolated sensors</a:t>
              </a:r>
            </a:p>
            <a:p>
              <a:pPr marL="171450" indent="-171450">
                <a:buFont typeface="Arial" panose="020B0604020202020204" pitchFamily="34" charset="0"/>
                <a:buChar char="•"/>
              </a:pPr>
              <a:r>
                <a:rPr lang="en-US" sz="900" dirty="0"/>
                <a:t>Plug in sensors</a:t>
              </a:r>
            </a:p>
            <a:p>
              <a:pPr marL="171450" indent="-171450">
                <a:buFont typeface="Arial" panose="020B0604020202020204" pitchFamily="34" charset="0"/>
                <a:buChar char="•"/>
              </a:pPr>
              <a:r>
                <a:rPr lang="en-US" sz="900" dirty="0"/>
                <a:t>Analysis</a:t>
              </a:r>
            </a:p>
            <a:p>
              <a:pPr marL="171450" indent="-171450">
                <a:buFont typeface="Arial" panose="020B0604020202020204" pitchFamily="34" charset="0"/>
                <a:buChar char="•"/>
              </a:pPr>
              <a:r>
                <a:rPr lang="en-US" sz="900" dirty="0"/>
                <a:t>Reports &amp; Charts</a:t>
              </a:r>
            </a:p>
            <a:p>
              <a:pPr marL="171450" indent="-171450">
                <a:buFont typeface="Arial" panose="020B0604020202020204" pitchFamily="34" charset="0"/>
                <a:buChar char="•"/>
              </a:pPr>
              <a:r>
                <a:rPr lang="en-US" sz="900" dirty="0"/>
                <a:t>Ongoing measurement</a:t>
              </a:r>
              <a:endParaRPr lang="en-AU" sz="900" dirty="0"/>
            </a:p>
          </p:txBody>
        </p:sp>
      </p:grpSp>
      <p:sp>
        <p:nvSpPr>
          <p:cNvPr id="29" name="Right Brace 28"/>
          <p:cNvSpPr/>
          <p:nvPr/>
        </p:nvSpPr>
        <p:spPr>
          <a:xfrm rot="16200000">
            <a:off x="4873598" y="1389539"/>
            <a:ext cx="581007" cy="626420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AU"/>
          </a:p>
        </p:txBody>
      </p:sp>
      <p:cxnSp>
        <p:nvCxnSpPr>
          <p:cNvPr id="60" name="Elbow Connector 59"/>
          <p:cNvCxnSpPr>
            <a:stCxn id="54" idx="2"/>
            <a:endCxn id="23" idx="2"/>
          </p:cNvCxnSpPr>
          <p:nvPr/>
        </p:nvCxnSpPr>
        <p:spPr>
          <a:xfrm rot="5400000">
            <a:off x="6367843" y="2986223"/>
            <a:ext cx="4121" cy="6610876"/>
          </a:xfrm>
          <a:prstGeom prst="bentConnector3">
            <a:avLst>
              <a:gd name="adj1" fmla="val 5647197"/>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73611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Collecting Data:</a:t>
            </a:r>
          </a:p>
        </p:txBody>
      </p:sp>
      <p:sp>
        <p:nvSpPr>
          <p:cNvPr id="3" name="TextBox 2"/>
          <p:cNvSpPr txBox="1"/>
          <p:nvPr/>
        </p:nvSpPr>
        <p:spPr>
          <a:xfrm>
            <a:off x="461318" y="2270920"/>
            <a:ext cx="11203460" cy="4339650"/>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There are three key approaches to collate the data used to build a Baseline profile. These are:</a:t>
            </a:r>
          </a:p>
          <a:p>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Qualitative – Online </a:t>
            </a:r>
            <a:r>
              <a:rPr lang="en-US" sz="1400" b="1" i="1" dirty="0" err="1">
                <a:latin typeface="Arial" panose="020B0604020202020204" pitchFamily="34" charset="0"/>
                <a:cs typeface="Arial" panose="020B0604020202020204" pitchFamily="34" charset="0"/>
              </a:rPr>
              <a:t>Typeform</a:t>
            </a:r>
            <a:r>
              <a:rPr lang="en-US" sz="1400" dirty="0">
                <a:latin typeface="Arial" panose="020B0604020202020204" pitchFamily="34" charset="0"/>
                <a:cs typeface="Arial" panose="020B0604020202020204" pitchFamily="34" charset="0"/>
              </a:rPr>
              <a:t> Survey: Involves a combined (household and business) online survey, accessed via a unique web link. This requires the customization of a specific survey for each priority site. Where possible households and businesses are identified within or adjacent to the priority site and contacted via a customized flyer in a letterbox drop (using Australia Post). Respondents who cannot access the online survey are then asked to contact a specific number, to have a hard copy form mailed out to them.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part of the process can be carried out by the Client or Optimi Digital, depending on the agreed terms of the contract. </a:t>
            </a:r>
            <a:r>
              <a:rPr lang="en-US" sz="1400" dirty="0">
                <a:latin typeface="Arial" panose="020B0604020202020204" pitchFamily="34" charset="0"/>
                <a:cs typeface="Arial" panose="020B0604020202020204" pitchFamily="34" charset="0"/>
              </a:rPr>
              <a:t>Hard copy forms are then returned to Optimi Digital where they are entered into the relevant </a:t>
            </a:r>
            <a:r>
              <a:rPr lang="en-US" sz="1400" b="1" i="1" dirty="0" err="1">
                <a:latin typeface="Arial" panose="020B0604020202020204" pitchFamily="34" charset="0"/>
                <a:cs typeface="Arial" panose="020B0604020202020204" pitchFamily="34" charset="0"/>
              </a:rPr>
              <a:t>Typeform</a:t>
            </a:r>
            <a:r>
              <a:rPr lang="en-US" sz="1400" dirty="0">
                <a:latin typeface="Arial" panose="020B0604020202020204" pitchFamily="34" charset="0"/>
                <a:cs typeface="Arial" panose="020B0604020202020204" pitchFamily="34" charset="0"/>
              </a:rPr>
              <a:t> Online Survey, to enable response analytics and statistical assessments to be completed electronically.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part of the process is carried out by Optimi Digital.</a:t>
            </a:r>
          </a:p>
          <a:p>
            <a:pPr marL="285750" indent="-285750">
              <a:buFont typeface="Arial" panose="020B0604020202020204" pitchFamily="34" charset="0"/>
              <a:buChar char="•"/>
            </a:pPr>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Observation – Key Stakeholder Questionnaire: Selected stakeholders are asked to complete a detailed questionnaire that expands beyond the focus of the online survey, to identity unique innovation activities or initiatives that relate to the target areas. This helps to identify unique drivers or potential opportunities that could be influenced by the proposed investment in better infrastructure. – Key Stakeholder Interviews: Selected stakeholders are requested to be interviewed in relation to the digital nature and activity of the area and any specific circumstances that could be enhanced or augmented with better infrastructure.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part of the process is carried out by Optimi Digital.</a:t>
            </a:r>
          </a:p>
          <a:p>
            <a:pPr marL="285750" indent="-285750">
              <a:buFont typeface="Arial" panose="020B0604020202020204" pitchFamily="34" charset="0"/>
              <a:buChar char="•"/>
            </a:pPr>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Quantitative – Digital Device Ownership (latent demand): </a:t>
            </a:r>
            <a:r>
              <a:rPr lang="en-US" sz="1400" dirty="0" err="1">
                <a:latin typeface="Arial" panose="020B0604020202020204" pitchFamily="34" charset="0"/>
                <a:cs typeface="Arial" panose="020B0604020202020204" pitchFamily="34" charset="0"/>
              </a:rPr>
              <a:t>Specialised</a:t>
            </a:r>
            <a:r>
              <a:rPr lang="en-US" sz="1400" dirty="0">
                <a:latin typeface="Arial" panose="020B0604020202020204" pitchFamily="34" charset="0"/>
                <a:cs typeface="Arial" panose="020B0604020202020204" pitchFamily="34" charset="0"/>
              </a:rPr>
              <a:t> sensors are deployed in and around each priority site, to measure the extend of digital device ownership. This is deemed to represent the potential opportunity that could be enabled through improved infrastructure and set out the justification for better digital access and connectivity.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part of the process will be carried out by Optimi Digital with Client support, subject to logistics and the need to augment the qualitative results.</a:t>
            </a:r>
            <a:endParaRPr lang="en-AU"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5432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Client Conduct of Qualitative Survey</a:t>
            </a:r>
          </a:p>
        </p:txBody>
      </p:sp>
      <p:sp>
        <p:nvSpPr>
          <p:cNvPr id="3" name="TextBox 2"/>
          <p:cNvSpPr txBox="1"/>
          <p:nvPr/>
        </p:nvSpPr>
        <p:spPr>
          <a:xfrm>
            <a:off x="449831" y="2261549"/>
            <a:ext cx="11203460" cy="4493538"/>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The following is a guide for when 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a:t>
            </a:r>
            <a:r>
              <a:rPr lang="en-US" sz="1400" dirty="0">
                <a:latin typeface="Arial" panose="020B0604020202020204" pitchFamily="34" charset="0"/>
                <a:cs typeface="Arial" panose="020B0604020202020204" pitchFamily="34" charset="0"/>
              </a:rPr>
              <a:t> agrees to prepare and then carry out a qualitative assessment survey, in support of a Baseline profile:</a:t>
            </a:r>
          </a:p>
          <a:p>
            <a:endParaRPr lang="en-US" sz="800" dirty="0">
              <a:latin typeface="Arial" panose="020B0604020202020204" pitchFamily="34" charset="0"/>
              <a:cs typeface="Arial" panose="020B0604020202020204" pitchFamily="34" charset="0"/>
            </a:endParaRPr>
          </a:p>
          <a:p>
            <a:pPr marL="342900" indent="-342900">
              <a:buFont typeface="+mj-lt"/>
              <a:buAutoNum type="arabicPeriod"/>
            </a:pP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sets up a copy of the Standard Digital Assessment Survey in the </a:t>
            </a:r>
            <a:r>
              <a:rPr lang="en-US" sz="1400" b="1" i="1" dirty="0" err="1">
                <a:latin typeface="Arial" panose="020B0604020202020204" pitchFamily="34" charset="0"/>
                <a:cs typeface="Arial" panose="020B0604020202020204" pitchFamily="34" charset="0"/>
              </a:rPr>
              <a:t>Typeform</a:t>
            </a:r>
            <a:r>
              <a:rPr lang="en-US" sz="1400" dirty="0">
                <a:latin typeface="Arial" panose="020B0604020202020204" pitchFamily="34" charset="0"/>
                <a:cs typeface="Arial" panose="020B0604020202020204" pitchFamily="34" charset="0"/>
              </a:rPr>
              <a:t> System, for each priority site. This produces a unique web link to each online survey form. The onscreen design is customized with use of logos and reference to the Client and their objectives. </a:t>
            </a:r>
          </a:p>
          <a:p>
            <a:pPr marL="342900" indent="-342900">
              <a:buFont typeface="+mj-lt"/>
              <a:buAutoNum type="arabicPeriod"/>
            </a:pPr>
            <a:endParaRPr lang="en-US" sz="800" dirty="0">
              <a:latin typeface="Arial" panose="020B0604020202020204" pitchFamily="34" charset="0"/>
              <a:cs typeface="Arial" panose="020B0604020202020204" pitchFamily="34" charset="0"/>
            </a:endParaRPr>
          </a:p>
          <a:p>
            <a:pPr marL="342900" indent="-342900">
              <a:buFont typeface="+mj-lt"/>
              <a:buAutoNum type="arabicPeriod"/>
            </a:pP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a:t>
            </a:r>
            <a:r>
              <a:rPr lang="en-US" sz="1400" dirty="0">
                <a:latin typeface="Arial" panose="020B0604020202020204" pitchFamily="34" charset="0"/>
                <a:cs typeface="Arial" panose="020B0604020202020204" pitchFamily="34" charset="0"/>
              </a:rPr>
              <a:t> provides a custom copy of the Standard Letterbox flyer for each priority site, to the Client. A </a:t>
            </a:r>
            <a:r>
              <a:rPr lang="en-US" sz="1400" b="1" dirty="0">
                <a:latin typeface="Arial" panose="020B0604020202020204" pitchFamily="34" charset="0"/>
                <a:cs typeface="Arial" panose="020B0604020202020204" pitchFamily="34" charset="0"/>
              </a:rPr>
              <a:t>Bold</a:t>
            </a:r>
            <a:r>
              <a:rPr lang="en-US" sz="1400" dirty="0">
                <a:latin typeface="Arial" panose="020B0604020202020204" pitchFamily="34" charset="0"/>
                <a:cs typeface="Arial" panose="020B0604020202020204" pitchFamily="34" charset="0"/>
              </a:rPr>
              <a:t> copy of the unique web link is included to direct respondents to the online survey page. 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a:t>
            </a:r>
            <a:r>
              <a:rPr lang="en-US" sz="1400" dirty="0">
                <a:latin typeface="Arial" panose="020B0604020202020204" pitchFamily="34" charset="0"/>
                <a:cs typeface="Arial" panose="020B0604020202020204" pitchFamily="34" charset="0"/>
              </a:rPr>
              <a:t> prints out sufficient number of each flyer as per the registered post box and street side letterbox numbers provided by Australia Post, on Client stationary. </a:t>
            </a:r>
          </a:p>
          <a:p>
            <a:pPr marL="342900" indent="-342900">
              <a:buFont typeface="+mj-lt"/>
              <a:buAutoNum type="arabicPeriod"/>
            </a:pPr>
            <a:endParaRPr lang="en-US" sz="800" dirty="0">
              <a:latin typeface="Arial" panose="020B0604020202020204" pitchFamily="34" charset="0"/>
              <a:cs typeface="Arial" panose="020B0604020202020204" pitchFamily="34" charset="0"/>
            </a:endParaRPr>
          </a:p>
          <a:p>
            <a:pPr marL="342900" indent="-342900">
              <a:buFont typeface="+mj-lt"/>
              <a:buAutoNum type="arabicPeriod"/>
            </a:pP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provides custom copies of the Standard Household and Business ‘hard copy’ survey forms to 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a:t>
            </a:r>
            <a:r>
              <a:rPr lang="en-US" sz="1400" dirty="0">
                <a:latin typeface="Arial" panose="020B0604020202020204" pitchFamily="34" charset="0"/>
                <a:cs typeface="Arial" panose="020B0604020202020204" pitchFamily="34" charset="0"/>
              </a:rPr>
              <a:t> who arranges to have them printed onto specific letterhead or stationary, ready for mail out.</a:t>
            </a:r>
          </a:p>
          <a:p>
            <a:pPr marL="342900" indent="-342900">
              <a:buFont typeface="+mj-lt"/>
              <a:buAutoNum type="arabicPeriod"/>
            </a:pPr>
            <a:endParaRPr lang="en-US" sz="800" dirty="0">
              <a:latin typeface="Arial" panose="020B0604020202020204" pitchFamily="34" charset="0"/>
              <a:cs typeface="Arial" panose="020B0604020202020204" pitchFamily="34" charset="0"/>
            </a:endParaRPr>
          </a:p>
          <a:p>
            <a:pPr marL="342900" indent="-342900">
              <a:buFont typeface="+mj-lt"/>
              <a:buAutoNum type="arabicPeriod"/>
            </a:pP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a:t>
            </a:r>
            <a:r>
              <a:rPr lang="en-US" sz="1400" dirty="0">
                <a:latin typeface="Arial" panose="020B0604020202020204" pitchFamily="34" charset="0"/>
                <a:cs typeface="Arial" panose="020B0604020202020204" pitchFamily="34" charset="0"/>
              </a:rPr>
              <a:t> provides a custom copy of the Standard Mail Out Survey Letter, to be used when mailing out hard copy surveys. 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 </a:t>
            </a:r>
            <a:r>
              <a:rPr lang="en-US" sz="1400" dirty="0">
                <a:latin typeface="Arial" panose="020B0604020202020204" pitchFamily="34" charset="0"/>
                <a:cs typeface="Arial" panose="020B0604020202020204" pitchFamily="34" charset="0"/>
              </a:rPr>
              <a:t>creates mail merged copies on ‘Client’ stationary or produces ‘one off’ copies on request, signs and sends appropriately.</a:t>
            </a:r>
          </a:p>
          <a:p>
            <a:pPr marL="342900" indent="-342900">
              <a:buFont typeface="+mj-lt"/>
              <a:buAutoNum type="arabicPeriod"/>
            </a:pPr>
            <a:endParaRPr lang="en-US" sz="800" dirty="0">
              <a:latin typeface="Arial" panose="020B0604020202020204" pitchFamily="34" charset="0"/>
              <a:cs typeface="Arial" panose="020B0604020202020204" pitchFamily="34" charset="0"/>
            </a:endParaRPr>
          </a:p>
          <a:p>
            <a:pPr marL="342900" indent="-342900">
              <a:buFont typeface="+mj-lt"/>
              <a:buAutoNum type="arabicPeriod"/>
            </a:pPr>
            <a:r>
              <a:rPr lang="en-US" sz="1400" dirty="0">
                <a:latin typeface="Arial" panose="020B0604020202020204" pitchFamily="34" charset="0"/>
                <a:cs typeface="Arial" panose="020B0604020202020204" pitchFamily="34" charset="0"/>
              </a:rPr>
              <a:t>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 </a:t>
            </a:r>
            <a:r>
              <a:rPr lang="en-US" sz="1400" dirty="0">
                <a:latin typeface="Arial" panose="020B0604020202020204" pitchFamily="34" charset="0"/>
                <a:cs typeface="Arial" panose="020B0604020202020204" pitchFamily="34" charset="0"/>
              </a:rPr>
              <a:t>lodges printed flyers with the local post office or postal agency, for disbursement to all registered post boxes and street side letterboxes.</a:t>
            </a:r>
          </a:p>
          <a:p>
            <a:pPr marL="342900" indent="-342900">
              <a:buFont typeface="+mj-lt"/>
              <a:buAutoNum type="arabicPeriod"/>
            </a:pPr>
            <a:endParaRPr lang="en-US" sz="800" dirty="0">
              <a:latin typeface="Arial" panose="020B0604020202020204" pitchFamily="34" charset="0"/>
              <a:cs typeface="Arial" panose="020B0604020202020204" pitchFamily="34" charset="0"/>
            </a:endParaRPr>
          </a:p>
          <a:p>
            <a:pPr marL="342900" indent="-342900">
              <a:buFont typeface="+mj-lt"/>
              <a:buAutoNum type="arabicPeriod"/>
            </a:pPr>
            <a:r>
              <a:rPr lang="en-US" sz="1400" dirty="0">
                <a:latin typeface="Arial" panose="020B0604020202020204" pitchFamily="34" charset="0"/>
                <a:cs typeface="Arial" panose="020B0604020202020204" pitchFamily="34" charset="0"/>
              </a:rPr>
              <a:t>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 </a:t>
            </a:r>
            <a:r>
              <a:rPr lang="en-US" sz="1400" dirty="0">
                <a:latin typeface="Arial" panose="020B0604020202020204" pitchFamily="34" charset="0"/>
                <a:cs typeface="Arial" panose="020B0604020202020204" pitchFamily="34" charset="0"/>
              </a:rPr>
              <a:t>prepares mail out packs including A4 self addressed envelopes, for hard copy survey responses to be posted back. 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a:t>
            </a:r>
            <a:r>
              <a:rPr lang="en-US" sz="1400" dirty="0">
                <a:latin typeface="Arial" panose="020B0604020202020204" pitchFamily="34" charset="0"/>
                <a:cs typeface="Arial" panose="020B0604020202020204" pitchFamily="34" charset="0"/>
              </a:rPr>
              <a:t> may arrange for additional local collection points such as the Post office, Council Service Centre, Council depot or other administration sites. 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a:t>
            </a:r>
            <a:r>
              <a:rPr lang="en-US" sz="1400" dirty="0">
                <a:latin typeface="Arial" panose="020B0604020202020204" pitchFamily="34" charset="0"/>
                <a:cs typeface="Arial" panose="020B0604020202020204" pitchFamily="34" charset="0"/>
              </a:rPr>
              <a:t> forwards all completed hard copy surveys back to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for data entry.</a:t>
            </a:r>
            <a:endParaRPr lang="en-A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7673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Observation Data:</a:t>
            </a:r>
          </a:p>
        </p:txBody>
      </p:sp>
      <p:sp>
        <p:nvSpPr>
          <p:cNvPr id="3" name="TextBox 2"/>
          <p:cNvSpPr txBox="1"/>
          <p:nvPr/>
        </p:nvSpPr>
        <p:spPr>
          <a:xfrm>
            <a:off x="461318" y="2270920"/>
            <a:ext cx="11203460" cy="1969770"/>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Optimi Digital conducts the Observation Assessment process, which includes:</a:t>
            </a:r>
          </a:p>
          <a:p>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Stakeholder Identification –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coordinates with 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a:t>
            </a:r>
            <a:r>
              <a:rPr lang="en-US" sz="1400" dirty="0">
                <a:latin typeface="Arial" panose="020B0604020202020204" pitchFamily="34" charset="0"/>
                <a:cs typeface="Arial" panose="020B0604020202020204" pitchFamily="34" charset="0"/>
              </a:rPr>
              <a:t> to identify Key Stakeholder targets, to be included under the Observation Assessment process. </a:t>
            </a:r>
            <a:endPar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Questionnaires –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will send out to specific Key Stakeholders a Questionnaire pack consisting of a customized letter and questionnaire, to be completed and returned to Optimi Digital for analysis and collation as part of the Baseline profile. </a:t>
            </a:r>
            <a:endPar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Interviews –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will conduct face to face, over the phone or Skype based interviews with identified stakeholders, to support data collection as part of the Observation Assessment process. </a:t>
            </a:r>
            <a:endParaRPr lang="en-AU"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437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Benchmarking:</a:t>
            </a:r>
          </a:p>
        </p:txBody>
      </p:sp>
      <p:sp>
        <p:nvSpPr>
          <p:cNvPr id="3" name="TextBox 2"/>
          <p:cNvSpPr txBox="1"/>
          <p:nvPr/>
        </p:nvSpPr>
        <p:spPr>
          <a:xfrm>
            <a:off x="461318" y="2270920"/>
            <a:ext cx="11203460" cy="3046988"/>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Optimi Digital conducts the Benchmarking process once all data has been collected and analysed. This includes:</a:t>
            </a:r>
          </a:p>
          <a:p>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Desktop Digital Scan–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carries out a desktop scan of relevant international and Australian reports, relating to individual, household and business use of digital technologies and applications. A specific emphasis is placed on reports of individual and business use of mobiles. Relevant statistics are then included within the Baseline profile data sets, to provide a benchmark comparison against the data collected at the local level. </a:t>
            </a:r>
            <a:endPar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ABS HUIT &amp; BUIT comparison –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reviews the most recent published statistics from the ABS Household Use of IT (HUIT) and Business Use of IT (BUIT) publications and compares these to the data collected at the local level. </a:t>
            </a:r>
            <a:endPar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ACMA Consumer Use of Digital Reports – Optimi Digital undertakes a review of recent ACMA digital consumer reports and makes a comparison against the local data collected.</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Sensis Business Use of Digital</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 Optimi Digital </a:t>
            </a:r>
            <a:r>
              <a:rPr lang="en-US" sz="1400" dirty="0">
                <a:latin typeface="Arial" panose="020B0604020202020204" pitchFamily="34" charset="0"/>
                <a:cs typeface="Arial" panose="020B0604020202020204" pitchFamily="34" charset="0"/>
              </a:rPr>
              <a:t>undertakes a review of the latest Sensis reports on Business use of Social Media and Business use of Digital Applications and compares this to the local data collected.</a:t>
            </a:r>
            <a:endParaRPr lang="en-A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1401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Quantitative Assessment:</a:t>
            </a:r>
          </a:p>
        </p:txBody>
      </p:sp>
      <p:sp>
        <p:nvSpPr>
          <p:cNvPr id="3" name="TextBox 2"/>
          <p:cNvSpPr txBox="1"/>
          <p:nvPr/>
        </p:nvSpPr>
        <p:spPr>
          <a:xfrm>
            <a:off x="461318" y="2270920"/>
            <a:ext cx="11203460" cy="3693319"/>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Subject to need, logistics and support through the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a:t>
            </a:r>
            <a:r>
              <a:rPr lang="en-US" sz="1400" dirty="0">
                <a:latin typeface="Arial" panose="020B0604020202020204" pitchFamily="34" charset="0"/>
                <a:cs typeface="Arial" panose="020B0604020202020204" pitchFamily="34" charset="0"/>
              </a:rPr>
              <a:t>,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can conduct the Quantitative Assessment process, when needed. The concept behind the Quantitative Assessment is that the lack of accessible connectivity prevents households and businesses from utilizing digital technology and applications, to enable better social and economic outcomes. It is foundered in the belief that devices like smartphones, tablets, game consoles and computers (laptops/PCs) are ubiquitous even in regional areas. However, their potential value in a social or economic sense is muted by the lack of connectivity. To determine this ‘latent demand’ similar digital technology is utilized to emulate the connectivity these devices crave and in doing </a:t>
            </a:r>
            <a:r>
              <a:rPr lang="en-US" sz="1400">
                <a:latin typeface="Arial" panose="020B0604020202020204" pitchFamily="34" charset="0"/>
                <a:cs typeface="Arial" panose="020B0604020202020204" pitchFamily="34" charset="0"/>
              </a:rPr>
              <a:t>so produces </a:t>
            </a:r>
            <a:r>
              <a:rPr lang="en-US" sz="1400" dirty="0">
                <a:latin typeface="Arial" panose="020B0604020202020204" pitchFamily="34" charset="0"/>
                <a:cs typeface="Arial" panose="020B0604020202020204" pitchFamily="34" charset="0"/>
              </a:rPr>
              <a:t>a quantitative measure of their existence.   This  is done by:</a:t>
            </a:r>
          </a:p>
          <a:p>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Isolated Sensor deployment –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arranges for the deployment of autonomous wireless sensors in location without adequate mobile coverage. These sensors are self powered and can operate and collect assessable data for up to 5 days in any one location. They are of particular use in measuring digital devices that pass through a section of road or countryside. They also enable collection of device data in true coverage Black Spots. The data that is collected can only be analysed once the sensor is retrieved and processed. </a:t>
            </a:r>
            <a:endPar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Plug-in Real Time Sensor deployment –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Optimi Digital </a:t>
            </a:r>
            <a:r>
              <a:rPr lang="en-US" sz="1400" dirty="0">
                <a:latin typeface="Arial" panose="020B0604020202020204" pitchFamily="34" charset="0"/>
                <a:cs typeface="Arial" panose="020B0604020202020204" pitchFamily="34" charset="0"/>
              </a:rPr>
              <a:t>arranges for these type of sensors to be sent to a </a:t>
            </a:r>
            <a:r>
              <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Client</a:t>
            </a:r>
            <a:r>
              <a:rPr lang="en-US" sz="1400" dirty="0">
                <a:latin typeface="Arial" panose="020B0604020202020204" pitchFamily="34" charset="0"/>
                <a:cs typeface="Arial" panose="020B0604020202020204" pitchFamily="34" charset="0"/>
              </a:rPr>
              <a:t> with instructions to deploy. They are ready to plug into a general power outlet (GPO) and are powered via a transformer connected between the GPO and the sensor device. A 3G Telstra data dongle is plugged into the sensor as well and upon powering up commences to stream data collected in real time to the Cloud, where it can be analysed. These sensors are useful in conducting follow up assessments once a new tower has been deployed or in locations adjacent to a Black Spot to capture devices in transit ‘in to and out of’ a priority site. </a:t>
            </a:r>
            <a:endParaRPr lang="en-US" sz="1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70057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4598</TotalTime>
  <Words>2197</Words>
  <Application>Microsoft Office PowerPoint</Application>
  <PresentationFormat>Widescreen</PresentationFormat>
  <Paragraphs>129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 Boardroom</vt:lpstr>
      <vt:lpstr>PowerPoint Presentation</vt:lpstr>
      <vt:lpstr>Supporting Files</vt:lpstr>
      <vt:lpstr>Introduction </vt:lpstr>
      <vt:lpstr>Building the Business Case</vt:lpstr>
      <vt:lpstr>Collecting Data:</vt:lpstr>
      <vt:lpstr>Client Conduct of Qualitative Survey</vt:lpstr>
      <vt:lpstr>Observation Data:</vt:lpstr>
      <vt:lpstr>Benchmarking:</vt:lpstr>
      <vt:lpstr>Quantitative Assessment:</vt:lpstr>
      <vt:lpstr>Qualitative Survey Workflow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Improved Infrastructure &amp; Services</dc:title>
  <dc:creator>Jim</dc:creator>
  <cp:lastModifiedBy>Jim Wyatt</cp:lastModifiedBy>
  <cp:revision>182</cp:revision>
  <cp:lastPrinted>2016-03-29T08:22:28Z</cp:lastPrinted>
  <dcterms:created xsi:type="dcterms:W3CDTF">2014-04-09T05:50:59Z</dcterms:created>
  <dcterms:modified xsi:type="dcterms:W3CDTF">2016-11-25T02:19:14Z</dcterms:modified>
</cp:coreProperties>
</file>